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7"/>
  </p:notesMasterIdLst>
  <p:sldIdLst>
    <p:sldId id="256" r:id="rId2"/>
    <p:sldId id="258" r:id="rId3"/>
    <p:sldId id="260" r:id="rId4"/>
    <p:sldId id="261" r:id="rId5"/>
    <p:sldId id="262" r:id="rId6"/>
    <p:sldId id="263" r:id="rId7"/>
    <p:sldId id="257" r:id="rId8"/>
    <p:sldId id="265" r:id="rId9"/>
    <p:sldId id="269" r:id="rId10"/>
    <p:sldId id="276" r:id="rId11"/>
    <p:sldId id="270" r:id="rId12"/>
    <p:sldId id="271" r:id="rId13"/>
    <p:sldId id="264" r:id="rId14"/>
    <p:sldId id="272" r:id="rId15"/>
    <p:sldId id="259" r:id="rId16"/>
    <p:sldId id="273" r:id="rId17"/>
    <p:sldId id="274" r:id="rId18"/>
    <p:sldId id="275" r:id="rId19"/>
    <p:sldId id="267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8" r:id="rId31"/>
    <p:sldId id="289" r:id="rId32"/>
    <p:sldId id="290" r:id="rId33"/>
    <p:sldId id="291" r:id="rId34"/>
    <p:sldId id="292" r:id="rId35"/>
    <p:sldId id="293" r:id="rId36"/>
    <p:sldId id="294" r:id="rId37"/>
    <p:sldId id="295" r:id="rId38"/>
    <p:sldId id="297" r:id="rId39"/>
    <p:sldId id="298" r:id="rId40"/>
    <p:sldId id="299" r:id="rId41"/>
    <p:sldId id="300" r:id="rId42"/>
    <p:sldId id="301" r:id="rId43"/>
    <p:sldId id="296" r:id="rId44"/>
    <p:sldId id="302" r:id="rId45"/>
    <p:sldId id="268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13" autoAdjust="0"/>
    <p:restoredTop sz="86524" autoAdjust="0"/>
  </p:normalViewPr>
  <p:slideViewPr>
    <p:cSldViewPr snapToGrid="0">
      <p:cViewPr varScale="1">
        <p:scale>
          <a:sx n="136" d="100"/>
          <a:sy n="136" d="100"/>
        </p:scale>
        <p:origin x="81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D:\TEXT\2012\&#1057;&#1087;&#1091;&#1090;&#1085;&#1080;&#1082;&#1080;\error.xls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&#1050;&#1085;&#1080;&#1075;&#1072;1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8311370447810908E-2"/>
          <c:y val="3.6772349711525536E-2"/>
          <c:w val="0.90362911842438987"/>
          <c:h val="0.84158551462187214"/>
        </c:manualLayout>
      </c:layout>
      <c:scatterChart>
        <c:scatterStyle val="lineMarker"/>
        <c:varyColors val="0"/>
        <c:ser>
          <c:idx val="0"/>
          <c:order val="0"/>
          <c:tx>
            <c:strRef>
              <c:f>[error.xls]Лист1!$C$145</c:f>
              <c:strCache>
                <c:ptCount val="1"/>
                <c:pt idx="0">
                  <c:v>Ошибка DFOA на 0.1 Гц</c:v>
                </c:pt>
              </c:strCache>
            </c:strRef>
          </c:tx>
          <c:spPr>
            <a:ln w="38100">
              <a:solidFill>
                <a:srgbClr val="004586"/>
              </a:solidFill>
              <a:prstDash val="solid"/>
            </a:ln>
          </c:spPr>
          <c:marker>
            <c:symbol val="square"/>
            <c:size val="7"/>
            <c:spPr>
              <a:solidFill>
                <a:srgbClr val="004586"/>
              </a:solidFill>
              <a:ln>
                <a:solidFill>
                  <a:srgbClr val="004586"/>
                </a:solidFill>
                <a:prstDash val="solid"/>
              </a:ln>
            </c:spPr>
          </c:marker>
          <c:xVal>
            <c:numRef>
              <c:f>[error.xls]Лист1!$B$3:$B$144</c:f>
              <c:numCache>
                <c:formatCode>General</c:formatCode>
                <c:ptCount val="142"/>
                <c:pt idx="0">
                  <c:v>10</c:v>
                </c:pt>
                <c:pt idx="1">
                  <c:v>20</c:v>
                </c:pt>
                <c:pt idx="2">
                  <c:v>30</c:v>
                </c:pt>
                <c:pt idx="3">
                  <c:v>40</c:v>
                </c:pt>
                <c:pt idx="4">
                  <c:v>50</c:v>
                </c:pt>
                <c:pt idx="5">
                  <c:v>60</c:v>
                </c:pt>
                <c:pt idx="6">
                  <c:v>70</c:v>
                </c:pt>
                <c:pt idx="7">
                  <c:v>80</c:v>
                </c:pt>
                <c:pt idx="8">
                  <c:v>90</c:v>
                </c:pt>
                <c:pt idx="9">
                  <c:v>100</c:v>
                </c:pt>
                <c:pt idx="10">
                  <c:v>110</c:v>
                </c:pt>
                <c:pt idx="11">
                  <c:v>120</c:v>
                </c:pt>
                <c:pt idx="12">
                  <c:v>130</c:v>
                </c:pt>
                <c:pt idx="13">
                  <c:v>140</c:v>
                </c:pt>
                <c:pt idx="14">
                  <c:v>150</c:v>
                </c:pt>
                <c:pt idx="15">
                  <c:v>160</c:v>
                </c:pt>
                <c:pt idx="16">
                  <c:v>170</c:v>
                </c:pt>
                <c:pt idx="17">
                  <c:v>180</c:v>
                </c:pt>
                <c:pt idx="18">
                  <c:v>190</c:v>
                </c:pt>
                <c:pt idx="19">
                  <c:v>200</c:v>
                </c:pt>
                <c:pt idx="20">
                  <c:v>210</c:v>
                </c:pt>
                <c:pt idx="21">
                  <c:v>220</c:v>
                </c:pt>
                <c:pt idx="22">
                  <c:v>230</c:v>
                </c:pt>
                <c:pt idx="23">
                  <c:v>240</c:v>
                </c:pt>
                <c:pt idx="24">
                  <c:v>250</c:v>
                </c:pt>
                <c:pt idx="25">
                  <c:v>260</c:v>
                </c:pt>
                <c:pt idx="26">
                  <c:v>270</c:v>
                </c:pt>
                <c:pt idx="27">
                  <c:v>280</c:v>
                </c:pt>
                <c:pt idx="28">
                  <c:v>290</c:v>
                </c:pt>
                <c:pt idx="29">
                  <c:v>300</c:v>
                </c:pt>
                <c:pt idx="30">
                  <c:v>310</c:v>
                </c:pt>
                <c:pt idx="31">
                  <c:v>320</c:v>
                </c:pt>
                <c:pt idx="32">
                  <c:v>330</c:v>
                </c:pt>
                <c:pt idx="33">
                  <c:v>340</c:v>
                </c:pt>
                <c:pt idx="34">
                  <c:v>350</c:v>
                </c:pt>
                <c:pt idx="35">
                  <c:v>360</c:v>
                </c:pt>
                <c:pt idx="36">
                  <c:v>370</c:v>
                </c:pt>
                <c:pt idx="37">
                  <c:v>380</c:v>
                </c:pt>
                <c:pt idx="38">
                  <c:v>390</c:v>
                </c:pt>
                <c:pt idx="39">
                  <c:v>400</c:v>
                </c:pt>
                <c:pt idx="40">
                  <c:v>410</c:v>
                </c:pt>
                <c:pt idx="41">
                  <c:v>420</c:v>
                </c:pt>
                <c:pt idx="42">
                  <c:v>430</c:v>
                </c:pt>
                <c:pt idx="43">
                  <c:v>440</c:v>
                </c:pt>
                <c:pt idx="44">
                  <c:v>450</c:v>
                </c:pt>
                <c:pt idx="45">
                  <c:v>460</c:v>
                </c:pt>
                <c:pt idx="46">
                  <c:v>470</c:v>
                </c:pt>
                <c:pt idx="47">
                  <c:v>480</c:v>
                </c:pt>
                <c:pt idx="48">
                  <c:v>490</c:v>
                </c:pt>
                <c:pt idx="49">
                  <c:v>500</c:v>
                </c:pt>
                <c:pt idx="50">
                  <c:v>510</c:v>
                </c:pt>
                <c:pt idx="51">
                  <c:v>520</c:v>
                </c:pt>
                <c:pt idx="52">
                  <c:v>530</c:v>
                </c:pt>
                <c:pt idx="53">
                  <c:v>540</c:v>
                </c:pt>
                <c:pt idx="54">
                  <c:v>550</c:v>
                </c:pt>
                <c:pt idx="55">
                  <c:v>560</c:v>
                </c:pt>
                <c:pt idx="56">
                  <c:v>570</c:v>
                </c:pt>
                <c:pt idx="57">
                  <c:v>580</c:v>
                </c:pt>
                <c:pt idx="58">
                  <c:v>590</c:v>
                </c:pt>
                <c:pt idx="59">
                  <c:v>600</c:v>
                </c:pt>
                <c:pt idx="60">
                  <c:v>610</c:v>
                </c:pt>
                <c:pt idx="61">
                  <c:v>620</c:v>
                </c:pt>
                <c:pt idx="62">
                  <c:v>630</c:v>
                </c:pt>
                <c:pt idx="63">
                  <c:v>640</c:v>
                </c:pt>
                <c:pt idx="64">
                  <c:v>650</c:v>
                </c:pt>
                <c:pt idx="65">
                  <c:v>660</c:v>
                </c:pt>
                <c:pt idx="66">
                  <c:v>670</c:v>
                </c:pt>
                <c:pt idx="67">
                  <c:v>680</c:v>
                </c:pt>
                <c:pt idx="68">
                  <c:v>690</c:v>
                </c:pt>
                <c:pt idx="69">
                  <c:v>700</c:v>
                </c:pt>
                <c:pt idx="70">
                  <c:v>710</c:v>
                </c:pt>
                <c:pt idx="71">
                  <c:v>720</c:v>
                </c:pt>
                <c:pt idx="72">
                  <c:v>730</c:v>
                </c:pt>
                <c:pt idx="73">
                  <c:v>740</c:v>
                </c:pt>
                <c:pt idx="74">
                  <c:v>750</c:v>
                </c:pt>
                <c:pt idx="75">
                  <c:v>760</c:v>
                </c:pt>
                <c:pt idx="76">
                  <c:v>770</c:v>
                </c:pt>
                <c:pt idx="77">
                  <c:v>780</c:v>
                </c:pt>
                <c:pt idx="78">
                  <c:v>790</c:v>
                </c:pt>
                <c:pt idx="79">
                  <c:v>800</c:v>
                </c:pt>
                <c:pt idx="80">
                  <c:v>810</c:v>
                </c:pt>
                <c:pt idx="81">
                  <c:v>820</c:v>
                </c:pt>
                <c:pt idx="82">
                  <c:v>830</c:v>
                </c:pt>
                <c:pt idx="83">
                  <c:v>840</c:v>
                </c:pt>
                <c:pt idx="84">
                  <c:v>850</c:v>
                </c:pt>
                <c:pt idx="85">
                  <c:v>860</c:v>
                </c:pt>
                <c:pt idx="86">
                  <c:v>870</c:v>
                </c:pt>
                <c:pt idx="87">
                  <c:v>880</c:v>
                </c:pt>
                <c:pt idx="88">
                  <c:v>890</c:v>
                </c:pt>
                <c:pt idx="89">
                  <c:v>900</c:v>
                </c:pt>
                <c:pt idx="90">
                  <c:v>910</c:v>
                </c:pt>
                <c:pt idx="91">
                  <c:v>920</c:v>
                </c:pt>
                <c:pt idx="92">
                  <c:v>930</c:v>
                </c:pt>
                <c:pt idx="93">
                  <c:v>940</c:v>
                </c:pt>
                <c:pt idx="94">
                  <c:v>950</c:v>
                </c:pt>
                <c:pt idx="95">
                  <c:v>960</c:v>
                </c:pt>
                <c:pt idx="96">
                  <c:v>970</c:v>
                </c:pt>
                <c:pt idx="97">
                  <c:v>980</c:v>
                </c:pt>
                <c:pt idx="98">
                  <c:v>990</c:v>
                </c:pt>
                <c:pt idx="99">
                  <c:v>1000</c:v>
                </c:pt>
                <c:pt idx="100">
                  <c:v>1010</c:v>
                </c:pt>
                <c:pt idx="101">
                  <c:v>1020</c:v>
                </c:pt>
                <c:pt idx="102">
                  <c:v>1030</c:v>
                </c:pt>
                <c:pt idx="103">
                  <c:v>1040</c:v>
                </c:pt>
                <c:pt idx="104">
                  <c:v>1050</c:v>
                </c:pt>
                <c:pt idx="105">
                  <c:v>1060</c:v>
                </c:pt>
                <c:pt idx="106">
                  <c:v>1070</c:v>
                </c:pt>
                <c:pt idx="107">
                  <c:v>1080</c:v>
                </c:pt>
                <c:pt idx="108">
                  <c:v>1090</c:v>
                </c:pt>
                <c:pt idx="109">
                  <c:v>1100</c:v>
                </c:pt>
                <c:pt idx="110">
                  <c:v>1110</c:v>
                </c:pt>
                <c:pt idx="111">
                  <c:v>1120</c:v>
                </c:pt>
                <c:pt idx="112">
                  <c:v>1130</c:v>
                </c:pt>
                <c:pt idx="113">
                  <c:v>1140</c:v>
                </c:pt>
                <c:pt idx="114">
                  <c:v>1150</c:v>
                </c:pt>
                <c:pt idx="115">
                  <c:v>1160</c:v>
                </c:pt>
                <c:pt idx="116">
                  <c:v>1170</c:v>
                </c:pt>
                <c:pt idx="117">
                  <c:v>1180</c:v>
                </c:pt>
                <c:pt idx="118">
                  <c:v>1190</c:v>
                </c:pt>
                <c:pt idx="119">
                  <c:v>1200</c:v>
                </c:pt>
                <c:pt idx="120">
                  <c:v>1210</c:v>
                </c:pt>
                <c:pt idx="121">
                  <c:v>1220</c:v>
                </c:pt>
                <c:pt idx="122">
                  <c:v>1230</c:v>
                </c:pt>
                <c:pt idx="123">
                  <c:v>1240</c:v>
                </c:pt>
                <c:pt idx="124">
                  <c:v>1250</c:v>
                </c:pt>
                <c:pt idx="125">
                  <c:v>1260</c:v>
                </c:pt>
                <c:pt idx="126">
                  <c:v>1270</c:v>
                </c:pt>
                <c:pt idx="127">
                  <c:v>1280</c:v>
                </c:pt>
                <c:pt idx="128">
                  <c:v>1290</c:v>
                </c:pt>
                <c:pt idx="129">
                  <c:v>1300</c:v>
                </c:pt>
                <c:pt idx="130">
                  <c:v>1310</c:v>
                </c:pt>
                <c:pt idx="131">
                  <c:v>1320</c:v>
                </c:pt>
                <c:pt idx="132">
                  <c:v>1330</c:v>
                </c:pt>
                <c:pt idx="133">
                  <c:v>1340</c:v>
                </c:pt>
                <c:pt idx="134">
                  <c:v>1350</c:v>
                </c:pt>
                <c:pt idx="135">
                  <c:v>1360</c:v>
                </c:pt>
                <c:pt idx="136">
                  <c:v>1370</c:v>
                </c:pt>
                <c:pt idx="137">
                  <c:v>1380</c:v>
                </c:pt>
                <c:pt idx="138">
                  <c:v>1390</c:v>
                </c:pt>
                <c:pt idx="139">
                  <c:v>1400</c:v>
                </c:pt>
                <c:pt idx="140">
                  <c:v>1410</c:v>
                </c:pt>
                <c:pt idx="141">
                  <c:v>1420</c:v>
                </c:pt>
              </c:numCache>
            </c:numRef>
          </c:xVal>
          <c:yVal>
            <c:numRef>
              <c:f>[error.xls]Лист1!$C$3:$C$144</c:f>
              <c:numCache>
                <c:formatCode>General</c:formatCode>
                <c:ptCount val="142"/>
                <c:pt idx="0">
                  <c:v>333.80928162751354</c:v>
                </c:pt>
                <c:pt idx="1">
                  <c:v>392.83263574253164</c:v>
                </c:pt>
                <c:pt idx="2">
                  <c:v>448.26528926895969</c:v>
                </c:pt>
                <c:pt idx="3">
                  <c:v>472.70952993636871</c:v>
                </c:pt>
                <c:pt idx="4">
                  <c:v>448.52485246669698</c:v>
                </c:pt>
                <c:pt idx="5">
                  <c:v>390.87378463357032</c:v>
                </c:pt>
                <c:pt idx="6">
                  <c:v>332.40815785374724</c:v>
                </c:pt>
                <c:pt idx="7">
                  <c:v>283.92511695084687</c:v>
                </c:pt>
                <c:pt idx="8">
                  <c:v>244.40462071837632</c:v>
                </c:pt>
                <c:pt idx="9">
                  <c:v>214.2856013099441</c:v>
                </c:pt>
                <c:pt idx="10">
                  <c:v>190.37450109601849</c:v>
                </c:pt>
                <c:pt idx="11">
                  <c:v>171.11996079846932</c:v>
                </c:pt>
                <c:pt idx="12">
                  <c:v>155.40944681256025</c:v>
                </c:pt>
                <c:pt idx="13">
                  <c:v>142.87851026619998</c:v>
                </c:pt>
                <c:pt idx="14">
                  <c:v>132.07891251133606</c:v>
                </c:pt>
                <c:pt idx="15">
                  <c:v>123.17504441413539</c:v>
                </c:pt>
                <c:pt idx="16">
                  <c:v>115.75272124692728</c:v>
                </c:pt>
                <c:pt idx="17">
                  <c:v>109.29262768800299</c:v>
                </c:pt>
                <c:pt idx="18">
                  <c:v>103.62624816913625</c:v>
                </c:pt>
                <c:pt idx="19">
                  <c:v>98.871001498165541</c:v>
                </c:pt>
                <c:pt idx="20">
                  <c:v>94.713512542455788</c:v>
                </c:pt>
                <c:pt idx="21">
                  <c:v>91.049728325418499</c:v>
                </c:pt>
                <c:pt idx="22">
                  <c:v>87.829734593406343</c:v>
                </c:pt>
                <c:pt idx="23">
                  <c:v>85.079259251843823</c:v>
                </c:pt>
                <c:pt idx="24">
                  <c:v>82.640075059359589</c:v>
                </c:pt>
                <c:pt idx="25">
                  <c:v>80.524216128741145</c:v>
                </c:pt>
                <c:pt idx="26">
                  <c:v>78.589870352055556</c:v>
                </c:pt>
                <c:pt idx="27">
                  <c:v>77.032215301216127</c:v>
                </c:pt>
                <c:pt idx="28">
                  <c:v>75.633684159551649</c:v>
                </c:pt>
                <c:pt idx="29">
                  <c:v>58.742113281885395</c:v>
                </c:pt>
                <c:pt idx="30">
                  <c:v>72.617214792415396</c:v>
                </c:pt>
                <c:pt idx="31">
                  <c:v>71.604893011487349</c:v>
                </c:pt>
                <c:pt idx="32">
                  <c:v>70.902116616707062</c:v>
                </c:pt>
                <c:pt idx="33">
                  <c:v>70.210784423007496</c:v>
                </c:pt>
                <c:pt idx="34">
                  <c:v>69.760829348341929</c:v>
                </c:pt>
                <c:pt idx="35">
                  <c:v>69.387756653632678</c:v>
                </c:pt>
                <c:pt idx="36">
                  <c:v>69.178533361830659</c:v>
                </c:pt>
                <c:pt idx="37">
                  <c:v>69.017450951632696</c:v>
                </c:pt>
                <c:pt idx="38">
                  <c:v>69.0684542920376</c:v>
                </c:pt>
                <c:pt idx="39">
                  <c:v>69.151971279216482</c:v>
                </c:pt>
                <c:pt idx="40">
                  <c:v>69.481733489411596</c:v>
                </c:pt>
                <c:pt idx="41">
                  <c:v>69.760313199532533</c:v>
                </c:pt>
                <c:pt idx="42">
                  <c:v>70.299717425135327</c:v>
                </c:pt>
                <c:pt idx="43">
                  <c:v>70.875042092059999</c:v>
                </c:pt>
                <c:pt idx="44">
                  <c:v>71.602708589008358</c:v>
                </c:pt>
                <c:pt idx="45">
                  <c:v>72.478847468994289</c:v>
                </c:pt>
                <c:pt idx="46">
                  <c:v>73.438752755871818</c:v>
                </c:pt>
                <c:pt idx="47">
                  <c:v>74.617612433812923</c:v>
                </c:pt>
                <c:pt idx="48">
                  <c:v>75.820305147009009</c:v>
                </c:pt>
                <c:pt idx="49">
                  <c:v>77.308692223569167</c:v>
                </c:pt>
                <c:pt idx="50">
                  <c:v>78.897293547075336</c:v>
                </c:pt>
                <c:pt idx="51">
                  <c:v>80.667989386815492</c:v>
                </c:pt>
                <c:pt idx="52">
                  <c:v>82.718603219749326</c:v>
                </c:pt>
                <c:pt idx="53">
                  <c:v>84.905408515141588</c:v>
                </c:pt>
                <c:pt idx="54">
                  <c:v>87.427213137778466</c:v>
                </c:pt>
                <c:pt idx="55">
                  <c:v>90.074691860894518</c:v>
                </c:pt>
                <c:pt idx="56">
                  <c:v>93.160361448954419</c:v>
                </c:pt>
                <c:pt idx="57">
                  <c:v>96.631886393623688</c:v>
                </c:pt>
                <c:pt idx="58">
                  <c:v>99.676740405493689</c:v>
                </c:pt>
                <c:pt idx="59">
                  <c:v>111.46345938755069</c:v>
                </c:pt>
                <c:pt idx="60">
                  <c:v>108.93099450898735</c:v>
                </c:pt>
                <c:pt idx="61">
                  <c:v>115.9205805864201</c:v>
                </c:pt>
                <c:pt idx="62">
                  <c:v>122.93044373064726</c:v>
                </c:pt>
                <c:pt idx="63">
                  <c:v>130.87357955997848</c:v>
                </c:pt>
                <c:pt idx="64">
                  <c:v>140.23665750399491</c:v>
                </c:pt>
                <c:pt idx="65">
                  <c:v>151.43083592661756</c:v>
                </c:pt>
                <c:pt idx="66">
                  <c:v>164.92396346805975</c:v>
                </c:pt>
                <c:pt idx="67">
                  <c:v>180.78706999177868</c:v>
                </c:pt>
                <c:pt idx="68">
                  <c:v>200.94829762298721</c:v>
                </c:pt>
                <c:pt idx="69">
                  <c:v>224.94567261111877</c:v>
                </c:pt>
                <c:pt idx="70">
                  <c:v>256.26190749468236</c:v>
                </c:pt>
                <c:pt idx="71">
                  <c:v>295.93291316314816</c:v>
                </c:pt>
                <c:pt idx="72">
                  <c:v>349.75140169267195</c:v>
                </c:pt>
                <c:pt idx="73">
                  <c:v>426.47356800514609</c:v>
                </c:pt>
                <c:pt idx="74">
                  <c:v>537.31873633750354</c:v>
                </c:pt>
                <c:pt idx="75">
                  <c:v>703.82438547885192</c:v>
                </c:pt>
                <c:pt idx="76">
                  <c:v>902.80985068757275</c:v>
                </c:pt>
                <c:pt idx="77">
                  <c:v>925.1000368406618</c:v>
                </c:pt>
                <c:pt idx="78">
                  <c:v>732.73055962871888</c:v>
                </c:pt>
                <c:pt idx="79">
                  <c:v>560.49985579581789</c:v>
                </c:pt>
                <c:pt idx="80">
                  <c:v>439.54339862104035</c:v>
                </c:pt>
                <c:pt idx="81">
                  <c:v>356.36058810353865</c:v>
                </c:pt>
                <c:pt idx="82">
                  <c:v>297.73198977358459</c:v>
                </c:pt>
                <c:pt idx="83">
                  <c:v>255.42656664755231</c:v>
                </c:pt>
                <c:pt idx="84">
                  <c:v>223.04857872312647</c:v>
                </c:pt>
                <c:pt idx="85">
                  <c:v>198.03407005250799</c:v>
                </c:pt>
                <c:pt idx="86">
                  <c:v>178.04356656363575</c:v>
                </c:pt>
                <c:pt idx="87">
                  <c:v>161.64442549002953</c:v>
                </c:pt>
                <c:pt idx="88">
                  <c:v>148.20639654590741</c:v>
                </c:pt>
                <c:pt idx="89">
                  <c:v>137.03341264720541</c:v>
                </c:pt>
                <c:pt idx="90">
                  <c:v>127.44742977059924</c:v>
                </c:pt>
                <c:pt idx="91">
                  <c:v>119.21889892013522</c:v>
                </c:pt>
                <c:pt idx="92">
                  <c:v>112.17132325450164</c:v>
                </c:pt>
                <c:pt idx="93">
                  <c:v>106.02350422847033</c:v>
                </c:pt>
                <c:pt idx="94">
                  <c:v>100.65112799396519</c:v>
                </c:pt>
                <c:pt idx="95">
                  <c:v>95.907351583700233</c:v>
                </c:pt>
                <c:pt idx="96">
                  <c:v>91.727464847062507</c:v>
                </c:pt>
                <c:pt idx="97">
                  <c:v>88.006950860631548</c:v>
                </c:pt>
                <c:pt idx="98">
                  <c:v>84.730960669172688</c:v>
                </c:pt>
                <c:pt idx="99">
                  <c:v>81.831626713399302</c:v>
                </c:pt>
                <c:pt idx="100">
                  <c:v>79.214245315955935</c:v>
                </c:pt>
                <c:pt idx="101">
                  <c:v>76.881987221927147</c:v>
                </c:pt>
                <c:pt idx="102">
                  <c:v>74.836019992395165</c:v>
                </c:pt>
                <c:pt idx="103">
                  <c:v>73.026520117664674</c:v>
                </c:pt>
                <c:pt idx="104">
                  <c:v>71.392859819187009</c:v>
                </c:pt>
                <c:pt idx="105">
                  <c:v>69.955035958787349</c:v>
                </c:pt>
                <c:pt idx="106">
                  <c:v>68.719823061252669</c:v>
                </c:pt>
                <c:pt idx="107">
                  <c:v>67.664386497553295</c:v>
                </c:pt>
                <c:pt idx="108">
                  <c:v>66.736799154719989</c:v>
                </c:pt>
                <c:pt idx="109">
                  <c:v>65.966966444185616</c:v>
                </c:pt>
                <c:pt idx="110">
                  <c:v>65.359822629752244</c:v>
                </c:pt>
                <c:pt idx="111">
                  <c:v>64.862105465916599</c:v>
                </c:pt>
                <c:pt idx="112">
                  <c:v>64.508876645926819</c:v>
                </c:pt>
                <c:pt idx="113">
                  <c:v>64.298175406835568</c:v>
                </c:pt>
                <c:pt idx="114">
                  <c:v>64.208202042175103</c:v>
                </c:pt>
                <c:pt idx="115">
                  <c:v>64.256211055101247</c:v>
                </c:pt>
                <c:pt idx="116">
                  <c:v>64.454432097874928</c:v>
                </c:pt>
                <c:pt idx="117">
                  <c:v>64.751855607822591</c:v>
                </c:pt>
                <c:pt idx="118">
                  <c:v>65.215084477268903</c:v>
                </c:pt>
                <c:pt idx="119">
                  <c:v>65.833700259916313</c:v>
                </c:pt>
                <c:pt idx="120">
                  <c:v>66.588724555579788</c:v>
                </c:pt>
                <c:pt idx="121">
                  <c:v>67.524410105578212</c:v>
                </c:pt>
                <c:pt idx="122">
                  <c:v>68.620404853858687</c:v>
                </c:pt>
                <c:pt idx="123">
                  <c:v>69.908457907506218</c:v>
                </c:pt>
                <c:pt idx="124">
                  <c:v>71.426009617166883</c:v>
                </c:pt>
                <c:pt idx="125">
                  <c:v>73.168234783478582</c:v>
                </c:pt>
                <c:pt idx="126">
                  <c:v>75.148694493207401</c:v>
                </c:pt>
                <c:pt idx="127">
                  <c:v>77.415964955497927</c:v>
                </c:pt>
                <c:pt idx="128">
                  <c:v>80.009594747927906</c:v>
                </c:pt>
                <c:pt idx="129">
                  <c:v>82.983285806835156</c:v>
                </c:pt>
                <c:pt idx="130">
                  <c:v>86.359519087910627</c:v>
                </c:pt>
                <c:pt idx="131">
                  <c:v>90.204771986093888</c:v>
                </c:pt>
                <c:pt idx="132">
                  <c:v>94.679191914051017</c:v>
                </c:pt>
                <c:pt idx="133">
                  <c:v>99.851783788005633</c:v>
                </c:pt>
                <c:pt idx="134">
                  <c:v>105.74228007828206</c:v>
                </c:pt>
                <c:pt idx="135">
                  <c:v>112.67968449009025</c:v>
                </c:pt>
                <c:pt idx="136">
                  <c:v>120.91506312505076</c:v>
                </c:pt>
                <c:pt idx="137">
                  <c:v>130.61398273214613</c:v>
                </c:pt>
                <c:pt idx="138">
                  <c:v>142.28696297871278</c:v>
                </c:pt>
                <c:pt idx="139">
                  <c:v>156.42081110100818</c:v>
                </c:pt>
                <c:pt idx="140">
                  <c:v>173.76779082640218</c:v>
                </c:pt>
                <c:pt idx="141">
                  <c:v>195.70469518994531</c:v>
                </c:pt>
              </c:numCache>
            </c:numRef>
          </c:yVal>
          <c:smooth val="0"/>
        </c:ser>
        <c:ser>
          <c:idx val="2"/>
          <c:order val="1"/>
          <c:tx>
            <c:strRef>
              <c:f>[error.xls]Лист1!$H$145</c:f>
              <c:strCache>
                <c:ptCount val="1"/>
                <c:pt idx="0">
                  <c:v>Ошибка DFOA на 1 см/с</c:v>
                </c:pt>
              </c:strCache>
            </c:strRef>
          </c:tx>
          <c:spPr>
            <a:ln w="38100">
              <a:solidFill>
                <a:srgbClr val="FFD320"/>
              </a:solidFill>
              <a:prstDash val="solid"/>
            </a:ln>
          </c:spPr>
          <c:marker>
            <c:symbol val="dash"/>
            <c:size val="7"/>
            <c:spPr>
              <a:noFill/>
              <a:ln>
                <a:solidFill>
                  <a:srgbClr val="FFD320"/>
                </a:solidFill>
                <a:prstDash val="solid"/>
              </a:ln>
            </c:spPr>
          </c:marker>
          <c:xVal>
            <c:numRef>
              <c:f>[error.xls]Лист1!$G$3:$G$144</c:f>
              <c:numCache>
                <c:formatCode>General</c:formatCode>
                <c:ptCount val="142"/>
                <c:pt idx="0">
                  <c:v>10</c:v>
                </c:pt>
                <c:pt idx="1">
                  <c:v>20</c:v>
                </c:pt>
                <c:pt idx="2">
                  <c:v>30</c:v>
                </c:pt>
                <c:pt idx="3">
                  <c:v>40</c:v>
                </c:pt>
                <c:pt idx="4">
                  <c:v>50</c:v>
                </c:pt>
                <c:pt idx="5">
                  <c:v>60</c:v>
                </c:pt>
                <c:pt idx="6">
                  <c:v>70</c:v>
                </c:pt>
                <c:pt idx="7">
                  <c:v>80</c:v>
                </c:pt>
                <c:pt idx="8">
                  <c:v>90</c:v>
                </c:pt>
                <c:pt idx="9">
                  <c:v>100</c:v>
                </c:pt>
                <c:pt idx="10">
                  <c:v>110</c:v>
                </c:pt>
                <c:pt idx="11">
                  <c:v>120</c:v>
                </c:pt>
                <c:pt idx="12">
                  <c:v>130</c:v>
                </c:pt>
                <c:pt idx="13">
                  <c:v>140</c:v>
                </c:pt>
                <c:pt idx="14">
                  <c:v>150</c:v>
                </c:pt>
                <c:pt idx="15">
                  <c:v>160</c:v>
                </c:pt>
                <c:pt idx="16">
                  <c:v>170</c:v>
                </c:pt>
                <c:pt idx="17">
                  <c:v>180</c:v>
                </c:pt>
                <c:pt idx="18">
                  <c:v>190</c:v>
                </c:pt>
                <c:pt idx="19">
                  <c:v>200</c:v>
                </c:pt>
                <c:pt idx="20">
                  <c:v>210</c:v>
                </c:pt>
                <c:pt idx="21">
                  <c:v>220</c:v>
                </c:pt>
                <c:pt idx="22">
                  <c:v>230</c:v>
                </c:pt>
                <c:pt idx="23">
                  <c:v>240</c:v>
                </c:pt>
                <c:pt idx="24">
                  <c:v>250</c:v>
                </c:pt>
                <c:pt idx="25">
                  <c:v>260</c:v>
                </c:pt>
                <c:pt idx="26">
                  <c:v>270</c:v>
                </c:pt>
                <c:pt idx="27">
                  <c:v>280</c:v>
                </c:pt>
                <c:pt idx="28">
                  <c:v>290</c:v>
                </c:pt>
                <c:pt idx="29">
                  <c:v>300</c:v>
                </c:pt>
                <c:pt idx="30">
                  <c:v>310</c:v>
                </c:pt>
                <c:pt idx="31">
                  <c:v>320</c:v>
                </c:pt>
                <c:pt idx="32">
                  <c:v>330</c:v>
                </c:pt>
                <c:pt idx="33">
                  <c:v>340</c:v>
                </c:pt>
                <c:pt idx="34">
                  <c:v>350</c:v>
                </c:pt>
                <c:pt idx="35">
                  <c:v>360</c:v>
                </c:pt>
                <c:pt idx="36">
                  <c:v>370</c:v>
                </c:pt>
                <c:pt idx="37">
                  <c:v>380</c:v>
                </c:pt>
                <c:pt idx="38">
                  <c:v>390</c:v>
                </c:pt>
                <c:pt idx="39">
                  <c:v>400</c:v>
                </c:pt>
                <c:pt idx="40">
                  <c:v>410</c:v>
                </c:pt>
                <c:pt idx="41">
                  <c:v>420</c:v>
                </c:pt>
                <c:pt idx="42">
                  <c:v>430</c:v>
                </c:pt>
                <c:pt idx="43">
                  <c:v>440</c:v>
                </c:pt>
                <c:pt idx="44">
                  <c:v>450</c:v>
                </c:pt>
                <c:pt idx="45">
                  <c:v>460</c:v>
                </c:pt>
                <c:pt idx="46">
                  <c:v>470</c:v>
                </c:pt>
                <c:pt idx="47">
                  <c:v>480</c:v>
                </c:pt>
                <c:pt idx="48">
                  <c:v>490</c:v>
                </c:pt>
                <c:pt idx="49">
                  <c:v>500</c:v>
                </c:pt>
                <c:pt idx="50">
                  <c:v>510</c:v>
                </c:pt>
                <c:pt idx="51">
                  <c:v>520</c:v>
                </c:pt>
                <c:pt idx="52">
                  <c:v>530</c:v>
                </c:pt>
                <c:pt idx="53">
                  <c:v>540</c:v>
                </c:pt>
                <c:pt idx="54">
                  <c:v>550</c:v>
                </c:pt>
                <c:pt idx="55">
                  <c:v>560</c:v>
                </c:pt>
                <c:pt idx="56">
                  <c:v>570</c:v>
                </c:pt>
                <c:pt idx="57">
                  <c:v>580</c:v>
                </c:pt>
                <c:pt idx="58">
                  <c:v>590</c:v>
                </c:pt>
                <c:pt idx="59">
                  <c:v>600</c:v>
                </c:pt>
                <c:pt idx="60">
                  <c:v>610</c:v>
                </c:pt>
                <c:pt idx="61">
                  <c:v>620</c:v>
                </c:pt>
                <c:pt idx="62">
                  <c:v>630</c:v>
                </c:pt>
                <c:pt idx="63">
                  <c:v>640</c:v>
                </c:pt>
                <c:pt idx="64">
                  <c:v>650</c:v>
                </c:pt>
                <c:pt idx="65">
                  <c:v>660</c:v>
                </c:pt>
                <c:pt idx="66">
                  <c:v>670</c:v>
                </c:pt>
                <c:pt idx="67">
                  <c:v>680</c:v>
                </c:pt>
                <c:pt idx="68">
                  <c:v>690</c:v>
                </c:pt>
                <c:pt idx="69">
                  <c:v>700</c:v>
                </c:pt>
                <c:pt idx="70">
                  <c:v>710</c:v>
                </c:pt>
                <c:pt idx="71">
                  <c:v>720</c:v>
                </c:pt>
                <c:pt idx="72">
                  <c:v>730</c:v>
                </c:pt>
                <c:pt idx="73">
                  <c:v>740</c:v>
                </c:pt>
                <c:pt idx="74">
                  <c:v>750</c:v>
                </c:pt>
                <c:pt idx="75">
                  <c:v>760</c:v>
                </c:pt>
                <c:pt idx="76">
                  <c:v>770</c:v>
                </c:pt>
                <c:pt idx="77">
                  <c:v>780</c:v>
                </c:pt>
                <c:pt idx="78">
                  <c:v>790</c:v>
                </c:pt>
                <c:pt idx="79">
                  <c:v>800</c:v>
                </c:pt>
                <c:pt idx="80">
                  <c:v>810</c:v>
                </c:pt>
                <c:pt idx="81">
                  <c:v>820</c:v>
                </c:pt>
                <c:pt idx="82">
                  <c:v>830</c:v>
                </c:pt>
                <c:pt idx="83">
                  <c:v>840</c:v>
                </c:pt>
                <c:pt idx="84">
                  <c:v>850</c:v>
                </c:pt>
                <c:pt idx="85">
                  <c:v>860</c:v>
                </c:pt>
                <c:pt idx="86">
                  <c:v>870</c:v>
                </c:pt>
                <c:pt idx="87">
                  <c:v>880</c:v>
                </c:pt>
                <c:pt idx="88">
                  <c:v>890</c:v>
                </c:pt>
                <c:pt idx="89">
                  <c:v>900</c:v>
                </c:pt>
                <c:pt idx="90">
                  <c:v>910</c:v>
                </c:pt>
                <c:pt idx="91">
                  <c:v>920</c:v>
                </c:pt>
                <c:pt idx="92">
                  <c:v>930</c:v>
                </c:pt>
                <c:pt idx="93">
                  <c:v>940</c:v>
                </c:pt>
                <c:pt idx="94">
                  <c:v>950</c:v>
                </c:pt>
                <c:pt idx="95">
                  <c:v>960</c:v>
                </c:pt>
                <c:pt idx="96">
                  <c:v>970</c:v>
                </c:pt>
                <c:pt idx="97">
                  <c:v>980</c:v>
                </c:pt>
                <c:pt idx="98">
                  <c:v>990</c:v>
                </c:pt>
                <c:pt idx="99">
                  <c:v>1000</c:v>
                </c:pt>
                <c:pt idx="100">
                  <c:v>1010</c:v>
                </c:pt>
                <c:pt idx="101">
                  <c:v>1020</c:v>
                </c:pt>
                <c:pt idx="102">
                  <c:v>1030</c:v>
                </c:pt>
                <c:pt idx="103">
                  <c:v>1040</c:v>
                </c:pt>
                <c:pt idx="104">
                  <c:v>1050</c:v>
                </c:pt>
                <c:pt idx="105">
                  <c:v>1060</c:v>
                </c:pt>
                <c:pt idx="106">
                  <c:v>1070</c:v>
                </c:pt>
                <c:pt idx="107">
                  <c:v>1080</c:v>
                </c:pt>
                <c:pt idx="108">
                  <c:v>1090</c:v>
                </c:pt>
                <c:pt idx="109">
                  <c:v>1100</c:v>
                </c:pt>
                <c:pt idx="110">
                  <c:v>1110</c:v>
                </c:pt>
                <c:pt idx="111">
                  <c:v>1120</c:v>
                </c:pt>
                <c:pt idx="112">
                  <c:v>1130</c:v>
                </c:pt>
                <c:pt idx="113">
                  <c:v>1140</c:v>
                </c:pt>
                <c:pt idx="114">
                  <c:v>1150</c:v>
                </c:pt>
                <c:pt idx="115">
                  <c:v>1160</c:v>
                </c:pt>
                <c:pt idx="116">
                  <c:v>1170</c:v>
                </c:pt>
                <c:pt idx="117">
                  <c:v>1180</c:v>
                </c:pt>
                <c:pt idx="118">
                  <c:v>1190</c:v>
                </c:pt>
                <c:pt idx="119">
                  <c:v>1200</c:v>
                </c:pt>
                <c:pt idx="120">
                  <c:v>1210</c:v>
                </c:pt>
                <c:pt idx="121">
                  <c:v>1220</c:v>
                </c:pt>
                <c:pt idx="122">
                  <c:v>1230</c:v>
                </c:pt>
                <c:pt idx="123">
                  <c:v>1240</c:v>
                </c:pt>
                <c:pt idx="124">
                  <c:v>1250</c:v>
                </c:pt>
                <c:pt idx="125">
                  <c:v>1260</c:v>
                </c:pt>
                <c:pt idx="126">
                  <c:v>1270</c:v>
                </c:pt>
                <c:pt idx="127">
                  <c:v>1280</c:v>
                </c:pt>
                <c:pt idx="128">
                  <c:v>1290</c:v>
                </c:pt>
                <c:pt idx="129">
                  <c:v>1300</c:v>
                </c:pt>
                <c:pt idx="130">
                  <c:v>1310</c:v>
                </c:pt>
                <c:pt idx="131">
                  <c:v>1320</c:v>
                </c:pt>
                <c:pt idx="132">
                  <c:v>1330</c:v>
                </c:pt>
                <c:pt idx="133">
                  <c:v>1340</c:v>
                </c:pt>
                <c:pt idx="134">
                  <c:v>1350</c:v>
                </c:pt>
                <c:pt idx="135">
                  <c:v>1360</c:v>
                </c:pt>
                <c:pt idx="136">
                  <c:v>1370</c:v>
                </c:pt>
                <c:pt idx="137">
                  <c:v>1380</c:v>
                </c:pt>
                <c:pt idx="138">
                  <c:v>1390</c:v>
                </c:pt>
                <c:pt idx="139">
                  <c:v>1400</c:v>
                </c:pt>
                <c:pt idx="140">
                  <c:v>1410</c:v>
                </c:pt>
                <c:pt idx="141">
                  <c:v>1420</c:v>
                </c:pt>
              </c:numCache>
            </c:numRef>
          </c:xVal>
          <c:yVal>
            <c:numRef>
              <c:f>[error.xls]Лист1!$H$3:$H$144</c:f>
              <c:numCache>
                <c:formatCode>General</c:formatCode>
                <c:ptCount val="142"/>
                <c:pt idx="0">
                  <c:v>101.69780280023888</c:v>
                </c:pt>
                <c:pt idx="1">
                  <c:v>123.70626614779552</c:v>
                </c:pt>
                <c:pt idx="2">
                  <c:v>146.38287968787969</c:v>
                </c:pt>
                <c:pt idx="3">
                  <c:v>155.02965218505543</c:v>
                </c:pt>
                <c:pt idx="4">
                  <c:v>142.02880045257044</c:v>
                </c:pt>
                <c:pt idx="5">
                  <c:v>118.55056533138868</c:v>
                </c:pt>
                <c:pt idx="6">
                  <c:v>97.228505829653159</c:v>
                </c:pt>
                <c:pt idx="7">
                  <c:v>81.241097580361227</c:v>
                </c:pt>
                <c:pt idx="8">
                  <c:v>68.856240187552785</c:v>
                </c:pt>
                <c:pt idx="9">
                  <c:v>59.822239053411096</c:v>
                </c:pt>
                <c:pt idx="10">
                  <c:v>52.817820185079547</c:v>
                </c:pt>
                <c:pt idx="11">
                  <c:v>47.267037892554569</c:v>
                </c:pt>
                <c:pt idx="12">
                  <c:v>42.790159502641387</c:v>
                </c:pt>
                <c:pt idx="13">
                  <c:v>39.262708351447671</c:v>
                </c:pt>
                <c:pt idx="14">
                  <c:v>36.234596628041629</c:v>
                </c:pt>
                <c:pt idx="15">
                  <c:v>33.748432234305525</c:v>
                </c:pt>
                <c:pt idx="16">
                  <c:v>31.675255156451243</c:v>
                </c:pt>
                <c:pt idx="17">
                  <c:v>29.886303093666889</c:v>
                </c:pt>
                <c:pt idx="18">
                  <c:v>28.325086246286293</c:v>
                </c:pt>
                <c:pt idx="19">
                  <c:v>27.014100302919033</c:v>
                </c:pt>
                <c:pt idx="20">
                  <c:v>25.855902479490791</c:v>
                </c:pt>
                <c:pt idx="21">
                  <c:v>24.848723836962765</c:v>
                </c:pt>
                <c:pt idx="22">
                  <c:v>23.955598624071712</c:v>
                </c:pt>
                <c:pt idx="23">
                  <c:v>23.202598551995756</c:v>
                </c:pt>
                <c:pt idx="24">
                  <c:v>22.534658524543694</c:v>
                </c:pt>
                <c:pt idx="25">
                  <c:v>21.949154958445369</c:v>
                </c:pt>
                <c:pt idx="26">
                  <c:v>21.416795605385492</c:v>
                </c:pt>
                <c:pt idx="27">
                  <c:v>20.98378593037808</c:v>
                </c:pt>
                <c:pt idx="28">
                  <c:v>20.594469787934219</c:v>
                </c:pt>
                <c:pt idx="29">
                  <c:v>16.134900903805747</c:v>
                </c:pt>
                <c:pt idx="30">
                  <c:v>19.760461012756814</c:v>
                </c:pt>
                <c:pt idx="31">
                  <c:v>19.476930977733261</c:v>
                </c:pt>
                <c:pt idx="32">
                  <c:v>19.278266936569466</c:v>
                </c:pt>
                <c:pt idx="33">
                  <c:v>19.081801105729259</c:v>
                </c:pt>
                <c:pt idx="34">
                  <c:v>18.9515431131856</c:v>
                </c:pt>
                <c:pt idx="35">
                  <c:v>18.8413894882585</c:v>
                </c:pt>
                <c:pt idx="36">
                  <c:v>18.777700395143409</c:v>
                </c:pt>
                <c:pt idx="37">
                  <c:v>18.725470174198428</c:v>
                </c:pt>
                <c:pt idx="38">
                  <c:v>18.731355032659931</c:v>
                </c:pt>
                <c:pt idx="39">
                  <c:v>18.745288607121307</c:v>
                </c:pt>
                <c:pt idx="40">
                  <c:v>18.822831976720714</c:v>
                </c:pt>
                <c:pt idx="41">
                  <c:v>18.88902305974139</c:v>
                </c:pt>
                <c:pt idx="42">
                  <c:v>19.024648479749359</c:v>
                </c:pt>
                <c:pt idx="43">
                  <c:v>19.169937478396893</c:v>
                </c:pt>
                <c:pt idx="44">
                  <c:v>19.353985085981513</c:v>
                </c:pt>
                <c:pt idx="45">
                  <c:v>19.579316462463744</c:v>
                </c:pt>
                <c:pt idx="46">
                  <c:v>19.824553927282501</c:v>
                </c:pt>
                <c:pt idx="47">
                  <c:v>20.129249519547944</c:v>
                </c:pt>
                <c:pt idx="48">
                  <c:v>20.438587553342657</c:v>
                </c:pt>
                <c:pt idx="49">
                  <c:v>20.823335159789458</c:v>
                </c:pt>
                <c:pt idx="50">
                  <c:v>21.236399456646637</c:v>
                </c:pt>
                <c:pt idx="51">
                  <c:v>21.694814548760263</c:v>
                </c:pt>
                <c:pt idx="52">
                  <c:v>22.224107196737652</c:v>
                </c:pt>
                <c:pt idx="53">
                  <c:v>22.79199253252774</c:v>
                </c:pt>
                <c:pt idx="54">
                  <c:v>23.445610471319771</c:v>
                </c:pt>
                <c:pt idx="55">
                  <c:v>24.131161404468749</c:v>
                </c:pt>
                <c:pt idx="56">
                  <c:v>24.931657546905488</c:v>
                </c:pt>
                <c:pt idx="57">
                  <c:v>25.82861942016989</c:v>
                </c:pt>
                <c:pt idx="58">
                  <c:v>26.615534635019056</c:v>
                </c:pt>
                <c:pt idx="59">
                  <c:v>29.656275992370414</c:v>
                </c:pt>
                <c:pt idx="60">
                  <c:v>29.006158047794333</c:v>
                </c:pt>
                <c:pt idx="61">
                  <c:v>30.802760937191277</c:v>
                </c:pt>
                <c:pt idx="62">
                  <c:v>32.5979798778232</c:v>
                </c:pt>
                <c:pt idx="63">
                  <c:v>34.624967720991449</c:v>
                </c:pt>
                <c:pt idx="64">
                  <c:v>37.008936195202978</c:v>
                </c:pt>
                <c:pt idx="65">
                  <c:v>39.838839513088004</c:v>
                </c:pt>
                <c:pt idx="66">
                  <c:v>43.212140370626912</c:v>
                </c:pt>
                <c:pt idx="67">
                  <c:v>47.143523897760574</c:v>
                </c:pt>
                <c:pt idx="68">
                  <c:v>52.082186654087458</c:v>
                </c:pt>
                <c:pt idx="69">
                  <c:v>57.861808170776186</c:v>
                </c:pt>
                <c:pt idx="70">
                  <c:v>65.177345549086667</c:v>
                </c:pt>
                <c:pt idx="71">
                  <c:v>74.13142502098431</c:v>
                </c:pt>
                <c:pt idx="72">
                  <c:v>85.705604099734302</c:v>
                </c:pt>
                <c:pt idx="73">
                  <c:v>98.410141186592369</c:v>
                </c:pt>
                <c:pt idx="74">
                  <c:v>120</c:v>
                </c:pt>
                <c:pt idx="75">
                  <c:v>144.26363244169798</c:v>
                </c:pt>
                <c:pt idx="76">
                  <c:v>166.11351435149339</c:v>
                </c:pt>
                <c:pt idx="77">
                  <c:v>172.7695669500541</c:v>
                </c:pt>
                <c:pt idx="78">
                  <c:v>157.48628071920641</c:v>
                </c:pt>
                <c:pt idx="79">
                  <c:v>132.61586576609784</c:v>
                </c:pt>
                <c:pt idx="80">
                  <c:v>110.00356576584797</c:v>
                </c:pt>
                <c:pt idx="81">
                  <c:v>91.859933065348685</c:v>
                </c:pt>
                <c:pt idx="82">
                  <c:v>78.076061838862188</c:v>
                </c:pt>
                <c:pt idx="83">
                  <c:v>67.633349099176556</c:v>
                </c:pt>
                <c:pt idx="84">
                  <c:v>59.422194737524954</c:v>
                </c:pt>
                <c:pt idx="85">
                  <c:v>52.968647616650344</c:v>
                </c:pt>
                <c:pt idx="86">
                  <c:v>47.754243416150743</c:v>
                </c:pt>
                <c:pt idx="87">
                  <c:v>43.413571214996196</c:v>
                </c:pt>
                <c:pt idx="88">
                  <c:v>39.867548454116239</c:v>
                </c:pt>
                <c:pt idx="89">
                  <c:v>36.882681183550119</c:v>
                </c:pt>
                <c:pt idx="90">
                  <c:v>34.329209209707201</c:v>
                </c:pt>
                <c:pt idx="91">
                  <c:v>32.122750042740435</c:v>
                </c:pt>
                <c:pt idx="92">
                  <c:v>30.230265102448396</c:v>
                </c:pt>
                <c:pt idx="93">
                  <c:v>28.58069581239068</c:v>
                </c:pt>
                <c:pt idx="94">
                  <c:v>27.139231921339796</c:v>
                </c:pt>
                <c:pt idx="95">
                  <c:v>25.871513269013633</c:v>
                </c:pt>
                <c:pt idx="96">
                  <c:v>24.746472887936477</c:v>
                </c:pt>
                <c:pt idx="97">
                  <c:v>23.742019082953725</c:v>
                </c:pt>
                <c:pt idx="98">
                  <c:v>22.862463192156497</c:v>
                </c:pt>
                <c:pt idx="99">
                  <c:v>22.082521417213229</c:v>
                </c:pt>
                <c:pt idx="100">
                  <c:v>21.382410159209293</c:v>
                </c:pt>
                <c:pt idx="101">
                  <c:v>20.75653145675248</c:v>
                </c:pt>
                <c:pt idx="102">
                  <c:v>20.203724319341283</c:v>
                </c:pt>
                <c:pt idx="103">
                  <c:v>19.720940310206966</c:v>
                </c:pt>
                <c:pt idx="104">
                  <c:v>19.287503675929678</c:v>
                </c:pt>
                <c:pt idx="105">
                  <c:v>18.903856937675542</c:v>
                </c:pt>
                <c:pt idx="106">
                  <c:v>18.575235003488388</c:v>
                </c:pt>
                <c:pt idx="107">
                  <c:v>18.289361473473516</c:v>
                </c:pt>
                <c:pt idx="108">
                  <c:v>18.045360565346837</c:v>
                </c:pt>
                <c:pt idx="109">
                  <c:v>17.844495998403715</c:v>
                </c:pt>
                <c:pt idx="110">
                  <c:v>17.686538857640986</c:v>
                </c:pt>
                <c:pt idx="111">
                  <c:v>17.557909534931042</c:v>
                </c:pt>
                <c:pt idx="112">
                  <c:v>17.467265646005806</c:v>
                </c:pt>
                <c:pt idx="113">
                  <c:v>17.417258194046354</c:v>
                </c:pt>
                <c:pt idx="114">
                  <c:v>17.399306961793076</c:v>
                </c:pt>
                <c:pt idx="115">
                  <c:v>17.422233726825276</c:v>
                </c:pt>
                <c:pt idx="116">
                  <c:v>17.482732020998537</c:v>
                </c:pt>
                <c:pt idx="117">
                  <c:v>17.571064020944444</c:v>
                </c:pt>
                <c:pt idx="118">
                  <c:v>17.705580982187126</c:v>
                </c:pt>
                <c:pt idx="119">
                  <c:v>17.881639402676829</c:v>
                </c:pt>
                <c:pt idx="120">
                  <c:v>18.095489689450577</c:v>
                </c:pt>
                <c:pt idx="121">
                  <c:v>18.359645072525545</c:v>
                </c:pt>
                <c:pt idx="122">
                  <c:v>18.667535963792947</c:v>
                </c:pt>
                <c:pt idx="123">
                  <c:v>19.030053997088693</c:v>
                </c:pt>
                <c:pt idx="124">
                  <c:v>19.455174644536989</c:v>
                </c:pt>
                <c:pt idx="125">
                  <c:v>19.941293791855443</c:v>
                </c:pt>
                <c:pt idx="126">
                  <c:v>20.496839422988842</c:v>
                </c:pt>
                <c:pt idx="127">
                  <c:v>21.131927007105393</c:v>
                </c:pt>
                <c:pt idx="128">
                  <c:v>21.860396043330379</c:v>
                </c:pt>
                <c:pt idx="129">
                  <c:v>22.693687040954359</c:v>
                </c:pt>
                <c:pt idx="130">
                  <c:v>23.639324059469494</c:v>
                </c:pt>
                <c:pt idx="131">
                  <c:v>24.718212279257102</c:v>
                </c:pt>
                <c:pt idx="132">
                  <c:v>25.976403387520417</c:v>
                </c:pt>
                <c:pt idx="133">
                  <c:v>27.437099712310541</c:v>
                </c:pt>
                <c:pt idx="134">
                  <c:v>29.100715403141916</c:v>
                </c:pt>
                <c:pt idx="135">
                  <c:v>31.06648445188149</c:v>
                </c:pt>
                <c:pt idx="136">
                  <c:v>33.407794193104785</c:v>
                </c:pt>
                <c:pt idx="137">
                  <c:v>36.190860945058056</c:v>
                </c:pt>
                <c:pt idx="138">
                  <c:v>39.558933896036592</c:v>
                </c:pt>
                <c:pt idx="139">
                  <c:v>43.666728442618314</c:v>
                </c:pt>
                <c:pt idx="140">
                  <c:v>48.78304238517611</c:v>
                </c:pt>
                <c:pt idx="141">
                  <c:v>55.353684108007194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317908320"/>
        <c:axId val="1317909408"/>
      </c:scatterChart>
      <c:valAx>
        <c:axId val="1317908320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ln w="3175">
            <a:solidFill>
              <a:srgbClr val="B3B3B3"/>
            </a:solidFill>
            <a:prstDash val="solid"/>
          </a:ln>
        </c:spPr>
        <c:txPr>
          <a:bodyPr rot="0" vert="horz"/>
          <a:lstStyle/>
          <a:p>
            <a:pPr>
              <a:defRPr sz="1000" b="0" i="0" u="none" strike="noStrike" baseline="0">
                <a:solidFill>
                  <a:srgbClr val="000000"/>
                </a:solidFill>
                <a:latin typeface="Arial"/>
                <a:ea typeface="Arial"/>
                <a:cs typeface="Arial"/>
              </a:defRPr>
            </a:pPr>
            <a:endParaRPr lang="en-US"/>
          </a:p>
        </c:txPr>
        <c:crossAx val="1317909408"/>
        <c:crossesAt val="0"/>
        <c:crossBetween val="midCat"/>
      </c:valAx>
      <c:valAx>
        <c:axId val="1317909408"/>
        <c:scaling>
          <c:orientation val="minMax"/>
        </c:scaling>
        <c:delete val="0"/>
        <c:axPos val="l"/>
        <c:majorGridlines>
          <c:spPr>
            <a:ln w="3175">
              <a:solidFill>
                <a:srgbClr val="B3B3B3"/>
              </a:solidFill>
              <a:prstDash val="solid"/>
            </a:ln>
          </c:spPr>
        </c:majorGridlines>
        <c:numFmt formatCode="General" sourceLinked="1"/>
        <c:majorTickMark val="out"/>
        <c:minorTickMark val="none"/>
        <c:tickLblPos val="nextTo"/>
        <c:spPr>
          <a:ln w="3175">
            <a:solidFill>
              <a:srgbClr val="B3B3B3"/>
            </a:solidFill>
            <a:prstDash val="solid"/>
          </a:ln>
        </c:spPr>
        <c:txPr>
          <a:bodyPr rot="0" vert="horz"/>
          <a:lstStyle/>
          <a:p>
            <a:pPr>
              <a:defRPr sz="1000" b="0" i="0" u="none" strike="noStrike" baseline="0">
                <a:solidFill>
                  <a:srgbClr val="000000"/>
                </a:solidFill>
                <a:latin typeface="Arial"/>
                <a:ea typeface="Arial"/>
                <a:cs typeface="Arial"/>
              </a:defRPr>
            </a:pPr>
            <a:endParaRPr lang="en-US"/>
          </a:p>
        </c:txPr>
        <c:crossAx val="1317908320"/>
        <c:crossesAt val="0"/>
        <c:crossBetween val="midCat"/>
      </c:valAx>
      <c:spPr>
        <a:noFill/>
        <a:ln w="3175">
          <a:solidFill>
            <a:srgbClr val="B3B3B3"/>
          </a:solidFill>
          <a:prstDash val="solid"/>
        </a:ln>
      </c:spPr>
    </c:plotArea>
    <c:legend>
      <c:legendPos val="b"/>
      <c:layout>
        <c:manualLayout>
          <c:xMode val="edge"/>
          <c:yMode val="edge"/>
          <c:x val="0.11224502223841229"/>
          <c:y val="0.95379691657145504"/>
          <c:w val="0.80272197722016025"/>
          <c:h val="3.6303688866041552E-2"/>
        </c:manualLayout>
      </c:layout>
      <c:overlay val="0"/>
      <c:spPr>
        <a:noFill/>
        <a:ln w="25400">
          <a:noFill/>
        </a:ln>
      </c:spPr>
      <c:txPr>
        <a:bodyPr/>
        <a:lstStyle/>
        <a:p>
          <a:pPr>
            <a:defRPr sz="920" b="0" i="0" u="none" strike="noStrike" baseline="0">
              <a:solidFill>
                <a:srgbClr val="000000"/>
              </a:solidFill>
              <a:latin typeface="Arial"/>
              <a:ea typeface="Arial"/>
              <a:cs typeface="Arial"/>
            </a:defRPr>
          </a:pPr>
          <a:endParaRPr lang="en-US"/>
        </a:p>
      </c:txPr>
    </c:legend>
    <c:plotVisOnly val="1"/>
    <c:dispBlanksAs val="span"/>
    <c:showDLblsOverMax val="0"/>
  </c:chart>
  <c:spPr>
    <a:solidFill>
      <a:srgbClr val="FFFFFF"/>
    </a:solidFill>
    <a:ln w="9525">
      <a:noFill/>
    </a:ln>
  </c:spPr>
  <c:txPr>
    <a:bodyPr/>
    <a:lstStyle/>
    <a:p>
      <a:pPr>
        <a:defRPr sz="1000" b="0" i="0" u="none" strike="noStrike" baseline="0">
          <a:solidFill>
            <a:srgbClr val="000000"/>
          </a:solidFill>
          <a:latin typeface="Arial"/>
          <a:ea typeface="Arial"/>
          <a:cs typeface="Arial"/>
        </a:defRPr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smoothMarker"/>
        <c:varyColors val="0"/>
        <c:ser>
          <c:idx val="0"/>
          <c:order val="0"/>
          <c:tx>
            <c:v>Москва</c:v>
          </c:tx>
          <c:xVal>
            <c:numRef>
              <c:f>[Книга1]Лист1!$B$3:$B$144</c:f>
              <c:numCache>
                <c:formatCode>General</c:formatCode>
                <c:ptCount val="142"/>
                <c:pt idx="0">
                  <c:v>10</c:v>
                </c:pt>
                <c:pt idx="1">
                  <c:v>20</c:v>
                </c:pt>
                <c:pt idx="2">
                  <c:v>30</c:v>
                </c:pt>
                <c:pt idx="3">
                  <c:v>40</c:v>
                </c:pt>
                <c:pt idx="4">
                  <c:v>50</c:v>
                </c:pt>
                <c:pt idx="5">
                  <c:v>60</c:v>
                </c:pt>
                <c:pt idx="6">
                  <c:v>70</c:v>
                </c:pt>
                <c:pt idx="7">
                  <c:v>80</c:v>
                </c:pt>
                <c:pt idx="8">
                  <c:v>90</c:v>
                </c:pt>
                <c:pt idx="9">
                  <c:v>100</c:v>
                </c:pt>
                <c:pt idx="10">
                  <c:v>110</c:v>
                </c:pt>
                <c:pt idx="11">
                  <c:v>120</c:v>
                </c:pt>
                <c:pt idx="12">
                  <c:v>130</c:v>
                </c:pt>
                <c:pt idx="13">
                  <c:v>140</c:v>
                </c:pt>
                <c:pt idx="14">
                  <c:v>150</c:v>
                </c:pt>
                <c:pt idx="15">
                  <c:v>160</c:v>
                </c:pt>
                <c:pt idx="16">
                  <c:v>170</c:v>
                </c:pt>
                <c:pt idx="17">
                  <c:v>180</c:v>
                </c:pt>
                <c:pt idx="18">
                  <c:v>190</c:v>
                </c:pt>
                <c:pt idx="19">
                  <c:v>200</c:v>
                </c:pt>
                <c:pt idx="20">
                  <c:v>210</c:v>
                </c:pt>
                <c:pt idx="21">
                  <c:v>220</c:v>
                </c:pt>
                <c:pt idx="22">
                  <c:v>230</c:v>
                </c:pt>
                <c:pt idx="23">
                  <c:v>240</c:v>
                </c:pt>
                <c:pt idx="24">
                  <c:v>250</c:v>
                </c:pt>
                <c:pt idx="25">
                  <c:v>260</c:v>
                </c:pt>
                <c:pt idx="26">
                  <c:v>270</c:v>
                </c:pt>
                <c:pt idx="27">
                  <c:v>280</c:v>
                </c:pt>
                <c:pt idx="28">
                  <c:v>290</c:v>
                </c:pt>
                <c:pt idx="29">
                  <c:v>300</c:v>
                </c:pt>
                <c:pt idx="30">
                  <c:v>310</c:v>
                </c:pt>
                <c:pt idx="31">
                  <c:v>320</c:v>
                </c:pt>
                <c:pt idx="32">
                  <c:v>330</c:v>
                </c:pt>
                <c:pt idx="33">
                  <c:v>340</c:v>
                </c:pt>
                <c:pt idx="34">
                  <c:v>350</c:v>
                </c:pt>
                <c:pt idx="35">
                  <c:v>360</c:v>
                </c:pt>
                <c:pt idx="36">
                  <c:v>370</c:v>
                </c:pt>
                <c:pt idx="37">
                  <c:v>380</c:v>
                </c:pt>
                <c:pt idx="38">
                  <c:v>390</c:v>
                </c:pt>
                <c:pt idx="39">
                  <c:v>400</c:v>
                </c:pt>
                <c:pt idx="40">
                  <c:v>410</c:v>
                </c:pt>
                <c:pt idx="41">
                  <c:v>420</c:v>
                </c:pt>
                <c:pt idx="42">
                  <c:v>430</c:v>
                </c:pt>
                <c:pt idx="43">
                  <c:v>440</c:v>
                </c:pt>
                <c:pt idx="44">
                  <c:v>450</c:v>
                </c:pt>
                <c:pt idx="45">
                  <c:v>460</c:v>
                </c:pt>
                <c:pt idx="46">
                  <c:v>470</c:v>
                </c:pt>
                <c:pt idx="47">
                  <c:v>480</c:v>
                </c:pt>
                <c:pt idx="48">
                  <c:v>490</c:v>
                </c:pt>
                <c:pt idx="49">
                  <c:v>500</c:v>
                </c:pt>
                <c:pt idx="50">
                  <c:v>510</c:v>
                </c:pt>
                <c:pt idx="51">
                  <c:v>520</c:v>
                </c:pt>
                <c:pt idx="52">
                  <c:v>530</c:v>
                </c:pt>
                <c:pt idx="53">
                  <c:v>540</c:v>
                </c:pt>
                <c:pt idx="54">
                  <c:v>550</c:v>
                </c:pt>
                <c:pt idx="55">
                  <c:v>560</c:v>
                </c:pt>
                <c:pt idx="56">
                  <c:v>570</c:v>
                </c:pt>
                <c:pt idx="57">
                  <c:v>580</c:v>
                </c:pt>
                <c:pt idx="58">
                  <c:v>590</c:v>
                </c:pt>
                <c:pt idx="59">
                  <c:v>600</c:v>
                </c:pt>
                <c:pt idx="60">
                  <c:v>610</c:v>
                </c:pt>
                <c:pt idx="61">
                  <c:v>620</c:v>
                </c:pt>
                <c:pt idx="62">
                  <c:v>630</c:v>
                </c:pt>
                <c:pt idx="63">
                  <c:v>640</c:v>
                </c:pt>
                <c:pt idx="64">
                  <c:v>650</c:v>
                </c:pt>
                <c:pt idx="65">
                  <c:v>660</c:v>
                </c:pt>
                <c:pt idx="66">
                  <c:v>670</c:v>
                </c:pt>
                <c:pt idx="67">
                  <c:v>680</c:v>
                </c:pt>
                <c:pt idx="68">
                  <c:v>690</c:v>
                </c:pt>
                <c:pt idx="69">
                  <c:v>700</c:v>
                </c:pt>
                <c:pt idx="70">
                  <c:v>710</c:v>
                </c:pt>
                <c:pt idx="71">
                  <c:v>720</c:v>
                </c:pt>
                <c:pt idx="72">
                  <c:v>730</c:v>
                </c:pt>
                <c:pt idx="73">
                  <c:v>740</c:v>
                </c:pt>
                <c:pt idx="74">
                  <c:v>750</c:v>
                </c:pt>
                <c:pt idx="75">
                  <c:v>760</c:v>
                </c:pt>
                <c:pt idx="76">
                  <c:v>770</c:v>
                </c:pt>
                <c:pt idx="77">
                  <c:v>780</c:v>
                </c:pt>
                <c:pt idx="78">
                  <c:v>790</c:v>
                </c:pt>
                <c:pt idx="79">
                  <c:v>800</c:v>
                </c:pt>
                <c:pt idx="80">
                  <c:v>810</c:v>
                </c:pt>
                <c:pt idx="81">
                  <c:v>820</c:v>
                </c:pt>
                <c:pt idx="82">
                  <c:v>830</c:v>
                </c:pt>
                <c:pt idx="83">
                  <c:v>840</c:v>
                </c:pt>
                <c:pt idx="84">
                  <c:v>850</c:v>
                </c:pt>
                <c:pt idx="85">
                  <c:v>860</c:v>
                </c:pt>
                <c:pt idx="86">
                  <c:v>870</c:v>
                </c:pt>
                <c:pt idx="87">
                  <c:v>880</c:v>
                </c:pt>
                <c:pt idx="88">
                  <c:v>890</c:v>
                </c:pt>
                <c:pt idx="89">
                  <c:v>900</c:v>
                </c:pt>
                <c:pt idx="90">
                  <c:v>910</c:v>
                </c:pt>
                <c:pt idx="91">
                  <c:v>920</c:v>
                </c:pt>
                <c:pt idx="92">
                  <c:v>930</c:v>
                </c:pt>
                <c:pt idx="93">
                  <c:v>940</c:v>
                </c:pt>
                <c:pt idx="94">
                  <c:v>950</c:v>
                </c:pt>
                <c:pt idx="95">
                  <c:v>960</c:v>
                </c:pt>
                <c:pt idx="96">
                  <c:v>970</c:v>
                </c:pt>
                <c:pt idx="97">
                  <c:v>980</c:v>
                </c:pt>
                <c:pt idx="98">
                  <c:v>990</c:v>
                </c:pt>
                <c:pt idx="99">
                  <c:v>1000</c:v>
                </c:pt>
                <c:pt idx="100">
                  <c:v>1010</c:v>
                </c:pt>
                <c:pt idx="101">
                  <c:v>1020</c:v>
                </c:pt>
                <c:pt idx="102">
                  <c:v>1030</c:v>
                </c:pt>
                <c:pt idx="103">
                  <c:v>1040</c:v>
                </c:pt>
                <c:pt idx="104">
                  <c:v>1050</c:v>
                </c:pt>
                <c:pt idx="105">
                  <c:v>1060</c:v>
                </c:pt>
                <c:pt idx="106">
                  <c:v>1070</c:v>
                </c:pt>
                <c:pt idx="107">
                  <c:v>1080</c:v>
                </c:pt>
                <c:pt idx="108">
                  <c:v>1090</c:v>
                </c:pt>
                <c:pt idx="109">
                  <c:v>1100</c:v>
                </c:pt>
                <c:pt idx="110">
                  <c:v>1110</c:v>
                </c:pt>
                <c:pt idx="111">
                  <c:v>1120</c:v>
                </c:pt>
                <c:pt idx="112">
                  <c:v>1130</c:v>
                </c:pt>
                <c:pt idx="113">
                  <c:v>1140</c:v>
                </c:pt>
                <c:pt idx="114">
                  <c:v>1150</c:v>
                </c:pt>
                <c:pt idx="115">
                  <c:v>1160</c:v>
                </c:pt>
                <c:pt idx="116">
                  <c:v>1170</c:v>
                </c:pt>
                <c:pt idx="117">
                  <c:v>1180</c:v>
                </c:pt>
                <c:pt idx="118">
                  <c:v>1190</c:v>
                </c:pt>
                <c:pt idx="119">
                  <c:v>1200</c:v>
                </c:pt>
                <c:pt idx="120">
                  <c:v>1210</c:v>
                </c:pt>
                <c:pt idx="121">
                  <c:v>1220</c:v>
                </c:pt>
                <c:pt idx="122">
                  <c:v>1230</c:v>
                </c:pt>
                <c:pt idx="123">
                  <c:v>1240</c:v>
                </c:pt>
                <c:pt idx="124">
                  <c:v>1250</c:v>
                </c:pt>
                <c:pt idx="125">
                  <c:v>1260</c:v>
                </c:pt>
                <c:pt idx="126">
                  <c:v>1270</c:v>
                </c:pt>
                <c:pt idx="127">
                  <c:v>1280</c:v>
                </c:pt>
                <c:pt idx="128">
                  <c:v>1290</c:v>
                </c:pt>
                <c:pt idx="129">
                  <c:v>1300</c:v>
                </c:pt>
                <c:pt idx="130">
                  <c:v>1310</c:v>
                </c:pt>
                <c:pt idx="131">
                  <c:v>1320</c:v>
                </c:pt>
                <c:pt idx="132">
                  <c:v>1330</c:v>
                </c:pt>
                <c:pt idx="133">
                  <c:v>1340</c:v>
                </c:pt>
                <c:pt idx="134">
                  <c:v>1350</c:v>
                </c:pt>
                <c:pt idx="135">
                  <c:v>1360</c:v>
                </c:pt>
                <c:pt idx="136">
                  <c:v>1370</c:v>
                </c:pt>
                <c:pt idx="137">
                  <c:v>1380</c:v>
                </c:pt>
                <c:pt idx="138">
                  <c:v>1390</c:v>
                </c:pt>
                <c:pt idx="139">
                  <c:v>1400</c:v>
                </c:pt>
                <c:pt idx="140">
                  <c:v>1410</c:v>
                </c:pt>
                <c:pt idx="141">
                  <c:v>1420</c:v>
                </c:pt>
              </c:numCache>
            </c:numRef>
          </c:xVal>
          <c:yVal>
            <c:numRef>
              <c:f>[Книга1]Лист1!$C$3:$C$144</c:f>
              <c:numCache>
                <c:formatCode>General</c:formatCode>
                <c:ptCount val="142"/>
                <c:pt idx="0">
                  <c:v>333.80928162751326</c:v>
                </c:pt>
                <c:pt idx="1">
                  <c:v>392.83263574253084</c:v>
                </c:pt>
                <c:pt idx="2">
                  <c:v>448.26528926895895</c:v>
                </c:pt>
                <c:pt idx="3">
                  <c:v>472.7095299363682</c:v>
                </c:pt>
                <c:pt idx="4">
                  <c:v>448.52485246669693</c:v>
                </c:pt>
                <c:pt idx="5">
                  <c:v>390.87378463357015</c:v>
                </c:pt>
                <c:pt idx="6">
                  <c:v>332.40815785374696</c:v>
                </c:pt>
                <c:pt idx="7">
                  <c:v>283.92511695084664</c:v>
                </c:pt>
                <c:pt idx="8">
                  <c:v>244.40462071837598</c:v>
                </c:pt>
                <c:pt idx="9">
                  <c:v>214.28560130994398</c:v>
                </c:pt>
                <c:pt idx="10">
                  <c:v>190.37450109601789</c:v>
                </c:pt>
                <c:pt idx="11">
                  <c:v>171.11996079846884</c:v>
                </c:pt>
                <c:pt idx="12">
                  <c:v>155.40944681256016</c:v>
                </c:pt>
                <c:pt idx="13">
                  <c:v>142.8785102661989</c:v>
                </c:pt>
                <c:pt idx="14">
                  <c:v>132.078912511336</c:v>
                </c:pt>
                <c:pt idx="15">
                  <c:v>123.17504441413493</c:v>
                </c:pt>
                <c:pt idx="16">
                  <c:v>115.752721246927</c:v>
                </c:pt>
                <c:pt idx="17">
                  <c:v>109.29262768800209</c:v>
                </c:pt>
                <c:pt idx="18">
                  <c:v>103.62624816913601</c:v>
                </c:pt>
                <c:pt idx="19">
                  <c:v>98.871001498165498</c:v>
                </c:pt>
                <c:pt idx="20">
                  <c:v>94.713512542455689</c:v>
                </c:pt>
                <c:pt idx="21">
                  <c:v>91.049728325418499</c:v>
                </c:pt>
                <c:pt idx="22">
                  <c:v>87.829734593406315</c:v>
                </c:pt>
                <c:pt idx="23">
                  <c:v>85.079259251843794</c:v>
                </c:pt>
                <c:pt idx="24">
                  <c:v>82.640075059359489</c:v>
                </c:pt>
                <c:pt idx="25">
                  <c:v>80.524216128741102</c:v>
                </c:pt>
                <c:pt idx="26">
                  <c:v>78.589870352055513</c:v>
                </c:pt>
                <c:pt idx="27">
                  <c:v>77.032215301216027</c:v>
                </c:pt>
                <c:pt idx="28">
                  <c:v>75.633684159551635</c:v>
                </c:pt>
                <c:pt idx="29">
                  <c:v>58.742113281885324</c:v>
                </c:pt>
                <c:pt idx="30">
                  <c:v>72.617214792415396</c:v>
                </c:pt>
                <c:pt idx="31">
                  <c:v>71.604893011487363</c:v>
                </c:pt>
                <c:pt idx="32">
                  <c:v>70.902116616707005</c:v>
                </c:pt>
                <c:pt idx="33">
                  <c:v>70.210784423007496</c:v>
                </c:pt>
                <c:pt idx="34">
                  <c:v>69.760829348341844</c:v>
                </c:pt>
                <c:pt idx="35">
                  <c:v>69.387756653632678</c:v>
                </c:pt>
                <c:pt idx="36">
                  <c:v>69.178533361830588</c:v>
                </c:pt>
                <c:pt idx="37">
                  <c:v>69.017450951632597</c:v>
                </c:pt>
                <c:pt idx="38">
                  <c:v>69.0684542920376</c:v>
                </c:pt>
                <c:pt idx="39">
                  <c:v>69.151971279216482</c:v>
                </c:pt>
                <c:pt idx="40">
                  <c:v>69.481733489411496</c:v>
                </c:pt>
                <c:pt idx="41">
                  <c:v>69.760313199532504</c:v>
                </c:pt>
                <c:pt idx="42">
                  <c:v>70.299717425135327</c:v>
                </c:pt>
                <c:pt idx="43">
                  <c:v>70.875042092060013</c:v>
                </c:pt>
                <c:pt idx="44">
                  <c:v>71.602708589008259</c:v>
                </c:pt>
                <c:pt idx="45">
                  <c:v>72.478847468994289</c:v>
                </c:pt>
                <c:pt idx="46">
                  <c:v>73.438752755871789</c:v>
                </c:pt>
                <c:pt idx="47">
                  <c:v>74.617612433812894</c:v>
                </c:pt>
                <c:pt idx="48">
                  <c:v>75.820305147009009</c:v>
                </c:pt>
                <c:pt idx="49">
                  <c:v>77.308692223569125</c:v>
                </c:pt>
                <c:pt idx="50">
                  <c:v>78.89729354707525</c:v>
                </c:pt>
                <c:pt idx="51">
                  <c:v>80.667989386815407</c:v>
                </c:pt>
                <c:pt idx="52">
                  <c:v>82.718603219749326</c:v>
                </c:pt>
                <c:pt idx="53">
                  <c:v>84.905408515141588</c:v>
                </c:pt>
                <c:pt idx="54">
                  <c:v>87.427213137778395</c:v>
                </c:pt>
                <c:pt idx="55">
                  <c:v>90.074691860894461</c:v>
                </c:pt>
                <c:pt idx="56">
                  <c:v>93.160361448954362</c:v>
                </c:pt>
                <c:pt idx="57">
                  <c:v>96.631886393623716</c:v>
                </c:pt>
                <c:pt idx="58">
                  <c:v>99.676740405493717</c:v>
                </c:pt>
                <c:pt idx="59">
                  <c:v>111.46345938755</c:v>
                </c:pt>
                <c:pt idx="60">
                  <c:v>108.93099450898704</c:v>
                </c:pt>
                <c:pt idx="61">
                  <c:v>115.92058058641996</c:v>
                </c:pt>
                <c:pt idx="62">
                  <c:v>122.93044373064704</c:v>
                </c:pt>
                <c:pt idx="63">
                  <c:v>130.87357955997791</c:v>
                </c:pt>
                <c:pt idx="64">
                  <c:v>140.236657503994</c:v>
                </c:pt>
                <c:pt idx="65">
                  <c:v>151.43083592661699</c:v>
                </c:pt>
                <c:pt idx="66">
                  <c:v>164.9239634680589</c:v>
                </c:pt>
                <c:pt idx="67">
                  <c:v>180.78706999177791</c:v>
                </c:pt>
                <c:pt idx="68">
                  <c:v>200.94829762298701</c:v>
                </c:pt>
                <c:pt idx="69">
                  <c:v>224.94567261111882</c:v>
                </c:pt>
                <c:pt idx="70">
                  <c:v>256.26190749468179</c:v>
                </c:pt>
                <c:pt idx="71">
                  <c:v>295.93291316314799</c:v>
                </c:pt>
                <c:pt idx="72">
                  <c:v>349.75140169267195</c:v>
                </c:pt>
                <c:pt idx="73">
                  <c:v>426.47356800514581</c:v>
                </c:pt>
                <c:pt idx="74">
                  <c:v>537.31873633750342</c:v>
                </c:pt>
                <c:pt idx="75">
                  <c:v>703.82438547885135</c:v>
                </c:pt>
                <c:pt idx="76">
                  <c:v>902.80985068757195</c:v>
                </c:pt>
                <c:pt idx="77">
                  <c:v>925.10003684066135</c:v>
                </c:pt>
                <c:pt idx="78">
                  <c:v>732.73055962871808</c:v>
                </c:pt>
                <c:pt idx="79">
                  <c:v>560.49985579581789</c:v>
                </c:pt>
                <c:pt idx="80">
                  <c:v>439.54339862104001</c:v>
                </c:pt>
                <c:pt idx="81">
                  <c:v>356.36058810353825</c:v>
                </c:pt>
                <c:pt idx="82">
                  <c:v>297.73198977358464</c:v>
                </c:pt>
                <c:pt idx="83">
                  <c:v>255.42656664755199</c:v>
                </c:pt>
                <c:pt idx="84">
                  <c:v>223.0485787231259</c:v>
                </c:pt>
                <c:pt idx="85">
                  <c:v>198.03407005250799</c:v>
                </c:pt>
                <c:pt idx="86">
                  <c:v>178.04356656363498</c:v>
                </c:pt>
                <c:pt idx="87">
                  <c:v>161.64442549002891</c:v>
                </c:pt>
                <c:pt idx="88">
                  <c:v>148.20639654590701</c:v>
                </c:pt>
                <c:pt idx="89">
                  <c:v>137.03341264720501</c:v>
                </c:pt>
                <c:pt idx="90">
                  <c:v>127.44742977059904</c:v>
                </c:pt>
                <c:pt idx="91">
                  <c:v>119.218898920135</c:v>
                </c:pt>
                <c:pt idx="92">
                  <c:v>112.17132325450098</c:v>
                </c:pt>
                <c:pt idx="93">
                  <c:v>106.02350422847</c:v>
                </c:pt>
                <c:pt idx="94">
                  <c:v>100.65112799396502</c:v>
                </c:pt>
                <c:pt idx="95">
                  <c:v>95.907351583700205</c:v>
                </c:pt>
                <c:pt idx="96">
                  <c:v>91.727464847062507</c:v>
                </c:pt>
                <c:pt idx="97">
                  <c:v>88.006950860631463</c:v>
                </c:pt>
                <c:pt idx="98">
                  <c:v>84.730960669172589</c:v>
                </c:pt>
                <c:pt idx="99">
                  <c:v>81.831626713399203</c:v>
                </c:pt>
                <c:pt idx="100">
                  <c:v>79.214245315955907</c:v>
                </c:pt>
                <c:pt idx="101">
                  <c:v>76.881987221927105</c:v>
                </c:pt>
                <c:pt idx="102">
                  <c:v>74.836019992395094</c:v>
                </c:pt>
                <c:pt idx="103">
                  <c:v>73.026520117664617</c:v>
                </c:pt>
                <c:pt idx="104">
                  <c:v>71.392859819186924</c:v>
                </c:pt>
                <c:pt idx="105">
                  <c:v>69.955035958787363</c:v>
                </c:pt>
                <c:pt idx="106">
                  <c:v>68.719823061252569</c:v>
                </c:pt>
                <c:pt idx="107">
                  <c:v>67.664386497553323</c:v>
                </c:pt>
                <c:pt idx="108">
                  <c:v>66.736799154719989</c:v>
                </c:pt>
                <c:pt idx="109">
                  <c:v>65.966966444185545</c:v>
                </c:pt>
                <c:pt idx="110">
                  <c:v>65.359822629752202</c:v>
                </c:pt>
                <c:pt idx="111">
                  <c:v>64.862105465916542</c:v>
                </c:pt>
                <c:pt idx="112">
                  <c:v>64.508876645926762</c:v>
                </c:pt>
                <c:pt idx="113">
                  <c:v>64.298175406835483</c:v>
                </c:pt>
                <c:pt idx="114">
                  <c:v>64.208202042175103</c:v>
                </c:pt>
                <c:pt idx="115">
                  <c:v>64.256211055101204</c:v>
                </c:pt>
                <c:pt idx="116">
                  <c:v>64.454432097874857</c:v>
                </c:pt>
                <c:pt idx="117">
                  <c:v>64.751855607822506</c:v>
                </c:pt>
                <c:pt idx="118">
                  <c:v>65.215084477268803</c:v>
                </c:pt>
                <c:pt idx="119">
                  <c:v>65.833700259916299</c:v>
                </c:pt>
                <c:pt idx="120">
                  <c:v>66.588724555579788</c:v>
                </c:pt>
                <c:pt idx="121">
                  <c:v>67.524410105578198</c:v>
                </c:pt>
                <c:pt idx="122">
                  <c:v>68.620404853858616</c:v>
                </c:pt>
                <c:pt idx="123">
                  <c:v>69.908457907506161</c:v>
                </c:pt>
                <c:pt idx="124">
                  <c:v>71.426009617166798</c:v>
                </c:pt>
                <c:pt idx="125">
                  <c:v>73.168234783478582</c:v>
                </c:pt>
                <c:pt idx="126">
                  <c:v>75.148694493207344</c:v>
                </c:pt>
                <c:pt idx="127">
                  <c:v>77.415964955497827</c:v>
                </c:pt>
                <c:pt idx="128">
                  <c:v>80.009594747927906</c:v>
                </c:pt>
                <c:pt idx="129">
                  <c:v>82.983285806835099</c:v>
                </c:pt>
                <c:pt idx="130">
                  <c:v>86.359519087910527</c:v>
                </c:pt>
                <c:pt idx="131">
                  <c:v>90.204771986093888</c:v>
                </c:pt>
                <c:pt idx="132">
                  <c:v>94.679191914051017</c:v>
                </c:pt>
                <c:pt idx="133">
                  <c:v>99.851783788005605</c:v>
                </c:pt>
                <c:pt idx="134">
                  <c:v>105.74228007828198</c:v>
                </c:pt>
                <c:pt idx="135">
                  <c:v>112.67968449009</c:v>
                </c:pt>
                <c:pt idx="136">
                  <c:v>120.91506312505004</c:v>
                </c:pt>
                <c:pt idx="137">
                  <c:v>130.61398273214579</c:v>
                </c:pt>
                <c:pt idx="138">
                  <c:v>142.28696297871198</c:v>
                </c:pt>
                <c:pt idx="139">
                  <c:v>156.42081110100798</c:v>
                </c:pt>
                <c:pt idx="140">
                  <c:v>173.76779082640198</c:v>
                </c:pt>
                <c:pt idx="141">
                  <c:v>195.70469518994483</c:v>
                </c:pt>
              </c:numCache>
            </c:numRef>
          </c:yVal>
          <c:smooth val="1"/>
        </c:ser>
        <c:ser>
          <c:idx val="2"/>
          <c:order val="1"/>
          <c:tx>
            <c:v>Владивосток</c:v>
          </c:tx>
          <c:xVal>
            <c:numRef>
              <c:f>[Книга1]Лист1!$B$3:$B$144</c:f>
              <c:numCache>
                <c:formatCode>General</c:formatCode>
                <c:ptCount val="142"/>
                <c:pt idx="0">
                  <c:v>10</c:v>
                </c:pt>
                <c:pt idx="1">
                  <c:v>20</c:v>
                </c:pt>
                <c:pt idx="2">
                  <c:v>30</c:v>
                </c:pt>
                <c:pt idx="3">
                  <c:v>40</c:v>
                </c:pt>
                <c:pt idx="4">
                  <c:v>50</c:v>
                </c:pt>
                <c:pt idx="5">
                  <c:v>60</c:v>
                </c:pt>
                <c:pt idx="6">
                  <c:v>70</c:v>
                </c:pt>
                <c:pt idx="7">
                  <c:v>80</c:v>
                </c:pt>
                <c:pt idx="8">
                  <c:v>90</c:v>
                </c:pt>
                <c:pt idx="9">
                  <c:v>100</c:v>
                </c:pt>
                <c:pt idx="10">
                  <c:v>110</c:v>
                </c:pt>
                <c:pt idx="11">
                  <c:v>120</c:v>
                </c:pt>
                <c:pt idx="12">
                  <c:v>130</c:v>
                </c:pt>
                <c:pt idx="13">
                  <c:v>140</c:v>
                </c:pt>
                <c:pt idx="14">
                  <c:v>150</c:v>
                </c:pt>
                <c:pt idx="15">
                  <c:v>160</c:v>
                </c:pt>
                <c:pt idx="16">
                  <c:v>170</c:v>
                </c:pt>
                <c:pt idx="17">
                  <c:v>180</c:v>
                </c:pt>
                <c:pt idx="18">
                  <c:v>190</c:v>
                </c:pt>
                <c:pt idx="19">
                  <c:v>200</c:v>
                </c:pt>
                <c:pt idx="20">
                  <c:v>210</c:v>
                </c:pt>
                <c:pt idx="21">
                  <c:v>220</c:v>
                </c:pt>
                <c:pt idx="22">
                  <c:v>230</c:v>
                </c:pt>
                <c:pt idx="23">
                  <c:v>240</c:v>
                </c:pt>
                <c:pt idx="24">
                  <c:v>250</c:v>
                </c:pt>
                <c:pt idx="25">
                  <c:v>260</c:v>
                </c:pt>
                <c:pt idx="26">
                  <c:v>270</c:v>
                </c:pt>
                <c:pt idx="27">
                  <c:v>280</c:v>
                </c:pt>
                <c:pt idx="28">
                  <c:v>290</c:v>
                </c:pt>
                <c:pt idx="29">
                  <c:v>300</c:v>
                </c:pt>
                <c:pt idx="30">
                  <c:v>310</c:v>
                </c:pt>
                <c:pt idx="31">
                  <c:v>320</c:v>
                </c:pt>
                <c:pt idx="32">
                  <c:v>330</c:v>
                </c:pt>
                <c:pt idx="33">
                  <c:v>340</c:v>
                </c:pt>
                <c:pt idx="34">
                  <c:v>350</c:v>
                </c:pt>
                <c:pt idx="35">
                  <c:v>360</c:v>
                </c:pt>
                <c:pt idx="36">
                  <c:v>370</c:v>
                </c:pt>
                <c:pt idx="37">
                  <c:v>380</c:v>
                </c:pt>
                <c:pt idx="38">
                  <c:v>390</c:v>
                </c:pt>
                <c:pt idx="39">
                  <c:v>400</c:v>
                </c:pt>
                <c:pt idx="40">
                  <c:v>410</c:v>
                </c:pt>
                <c:pt idx="41">
                  <c:v>420</c:v>
                </c:pt>
                <c:pt idx="42">
                  <c:v>430</c:v>
                </c:pt>
                <c:pt idx="43">
                  <c:v>440</c:v>
                </c:pt>
                <c:pt idx="44">
                  <c:v>450</c:v>
                </c:pt>
                <c:pt idx="45">
                  <c:v>460</c:v>
                </c:pt>
                <c:pt idx="46">
                  <c:v>470</c:v>
                </c:pt>
                <c:pt idx="47">
                  <c:v>480</c:v>
                </c:pt>
                <c:pt idx="48">
                  <c:v>490</c:v>
                </c:pt>
                <c:pt idx="49">
                  <c:v>500</c:v>
                </c:pt>
                <c:pt idx="50">
                  <c:v>510</c:v>
                </c:pt>
                <c:pt idx="51">
                  <c:v>520</c:v>
                </c:pt>
                <c:pt idx="52">
                  <c:v>530</c:v>
                </c:pt>
                <c:pt idx="53">
                  <c:v>540</c:v>
                </c:pt>
                <c:pt idx="54">
                  <c:v>550</c:v>
                </c:pt>
                <c:pt idx="55">
                  <c:v>560</c:v>
                </c:pt>
                <c:pt idx="56">
                  <c:v>570</c:v>
                </c:pt>
                <c:pt idx="57">
                  <c:v>580</c:v>
                </c:pt>
                <c:pt idx="58">
                  <c:v>590</c:v>
                </c:pt>
                <c:pt idx="59">
                  <c:v>600</c:v>
                </c:pt>
                <c:pt idx="60">
                  <c:v>610</c:v>
                </c:pt>
                <c:pt idx="61">
                  <c:v>620</c:v>
                </c:pt>
                <c:pt idx="62">
                  <c:v>630</c:v>
                </c:pt>
                <c:pt idx="63">
                  <c:v>640</c:v>
                </c:pt>
                <c:pt idx="64">
                  <c:v>650</c:v>
                </c:pt>
                <c:pt idx="65">
                  <c:v>660</c:v>
                </c:pt>
                <c:pt idx="66">
                  <c:v>670</c:v>
                </c:pt>
                <c:pt idx="67">
                  <c:v>680</c:v>
                </c:pt>
                <c:pt idx="68">
                  <c:v>690</c:v>
                </c:pt>
                <c:pt idx="69">
                  <c:v>700</c:v>
                </c:pt>
                <c:pt idx="70">
                  <c:v>710</c:v>
                </c:pt>
                <c:pt idx="71">
                  <c:v>720</c:v>
                </c:pt>
                <c:pt idx="72">
                  <c:v>730</c:v>
                </c:pt>
                <c:pt idx="73">
                  <c:v>740</c:v>
                </c:pt>
                <c:pt idx="74">
                  <c:v>750</c:v>
                </c:pt>
                <c:pt idx="75">
                  <c:v>760</c:v>
                </c:pt>
                <c:pt idx="76">
                  <c:v>770</c:v>
                </c:pt>
                <c:pt idx="77">
                  <c:v>780</c:v>
                </c:pt>
                <c:pt idx="78">
                  <c:v>790</c:v>
                </c:pt>
                <c:pt idx="79">
                  <c:v>800</c:v>
                </c:pt>
                <c:pt idx="80">
                  <c:v>810</c:v>
                </c:pt>
                <c:pt idx="81">
                  <c:v>820</c:v>
                </c:pt>
                <c:pt idx="82">
                  <c:v>830</c:v>
                </c:pt>
                <c:pt idx="83">
                  <c:v>840</c:v>
                </c:pt>
                <c:pt idx="84">
                  <c:v>850</c:v>
                </c:pt>
                <c:pt idx="85">
                  <c:v>860</c:v>
                </c:pt>
                <c:pt idx="86">
                  <c:v>870</c:v>
                </c:pt>
                <c:pt idx="87">
                  <c:v>880</c:v>
                </c:pt>
                <c:pt idx="88">
                  <c:v>890</c:v>
                </c:pt>
                <c:pt idx="89">
                  <c:v>900</c:v>
                </c:pt>
                <c:pt idx="90">
                  <c:v>910</c:v>
                </c:pt>
                <c:pt idx="91">
                  <c:v>920</c:v>
                </c:pt>
                <c:pt idx="92">
                  <c:v>930</c:v>
                </c:pt>
                <c:pt idx="93">
                  <c:v>940</c:v>
                </c:pt>
                <c:pt idx="94">
                  <c:v>950</c:v>
                </c:pt>
                <c:pt idx="95">
                  <c:v>960</c:v>
                </c:pt>
                <c:pt idx="96">
                  <c:v>970</c:v>
                </c:pt>
                <c:pt idx="97">
                  <c:v>980</c:v>
                </c:pt>
                <c:pt idx="98">
                  <c:v>990</c:v>
                </c:pt>
                <c:pt idx="99">
                  <c:v>1000</c:v>
                </c:pt>
                <c:pt idx="100">
                  <c:v>1010</c:v>
                </c:pt>
                <c:pt idx="101">
                  <c:v>1020</c:v>
                </c:pt>
                <c:pt idx="102">
                  <c:v>1030</c:v>
                </c:pt>
                <c:pt idx="103">
                  <c:v>1040</c:v>
                </c:pt>
                <c:pt idx="104">
                  <c:v>1050</c:v>
                </c:pt>
                <c:pt idx="105">
                  <c:v>1060</c:v>
                </c:pt>
                <c:pt idx="106">
                  <c:v>1070</c:v>
                </c:pt>
                <c:pt idx="107">
                  <c:v>1080</c:v>
                </c:pt>
                <c:pt idx="108">
                  <c:v>1090</c:v>
                </c:pt>
                <c:pt idx="109">
                  <c:v>1100</c:v>
                </c:pt>
                <c:pt idx="110">
                  <c:v>1110</c:v>
                </c:pt>
                <c:pt idx="111">
                  <c:v>1120</c:v>
                </c:pt>
                <c:pt idx="112">
                  <c:v>1130</c:v>
                </c:pt>
                <c:pt idx="113">
                  <c:v>1140</c:v>
                </c:pt>
                <c:pt idx="114">
                  <c:v>1150</c:v>
                </c:pt>
                <c:pt idx="115">
                  <c:v>1160</c:v>
                </c:pt>
                <c:pt idx="116">
                  <c:v>1170</c:v>
                </c:pt>
                <c:pt idx="117">
                  <c:v>1180</c:v>
                </c:pt>
                <c:pt idx="118">
                  <c:v>1190</c:v>
                </c:pt>
                <c:pt idx="119">
                  <c:v>1200</c:v>
                </c:pt>
                <c:pt idx="120">
                  <c:v>1210</c:v>
                </c:pt>
                <c:pt idx="121">
                  <c:v>1220</c:v>
                </c:pt>
                <c:pt idx="122">
                  <c:v>1230</c:v>
                </c:pt>
                <c:pt idx="123">
                  <c:v>1240</c:v>
                </c:pt>
                <c:pt idx="124">
                  <c:v>1250</c:v>
                </c:pt>
                <c:pt idx="125">
                  <c:v>1260</c:v>
                </c:pt>
                <c:pt idx="126">
                  <c:v>1270</c:v>
                </c:pt>
                <c:pt idx="127">
                  <c:v>1280</c:v>
                </c:pt>
                <c:pt idx="128">
                  <c:v>1290</c:v>
                </c:pt>
                <c:pt idx="129">
                  <c:v>1300</c:v>
                </c:pt>
                <c:pt idx="130">
                  <c:v>1310</c:v>
                </c:pt>
                <c:pt idx="131">
                  <c:v>1320</c:v>
                </c:pt>
                <c:pt idx="132">
                  <c:v>1330</c:v>
                </c:pt>
                <c:pt idx="133">
                  <c:v>1340</c:v>
                </c:pt>
                <c:pt idx="134">
                  <c:v>1350</c:v>
                </c:pt>
                <c:pt idx="135">
                  <c:v>1360</c:v>
                </c:pt>
                <c:pt idx="136">
                  <c:v>1370</c:v>
                </c:pt>
                <c:pt idx="137">
                  <c:v>1380</c:v>
                </c:pt>
                <c:pt idx="138">
                  <c:v>1390</c:v>
                </c:pt>
                <c:pt idx="139">
                  <c:v>1400</c:v>
                </c:pt>
                <c:pt idx="140">
                  <c:v>1410</c:v>
                </c:pt>
                <c:pt idx="141">
                  <c:v>1420</c:v>
                </c:pt>
              </c:numCache>
            </c:numRef>
          </c:xVal>
          <c:yVal>
            <c:numRef>
              <c:f>[Книга1]Лист1!$E$3:$E$144</c:f>
              <c:numCache>
                <c:formatCode>General</c:formatCode>
                <c:ptCount val="142"/>
                <c:pt idx="0">
                  <c:v>162.57849278846601</c:v>
                </c:pt>
                <c:pt idx="1">
                  <c:v>163.66517466938282</c:v>
                </c:pt>
                <c:pt idx="2">
                  <c:v>164.40158197571901</c:v>
                </c:pt>
                <c:pt idx="3">
                  <c:v>165.27673920747</c:v>
                </c:pt>
                <c:pt idx="4">
                  <c:v>166.93656968515592</c:v>
                </c:pt>
                <c:pt idx="5">
                  <c:v>168.07105235332099</c:v>
                </c:pt>
                <c:pt idx="6">
                  <c:v>169.79703662614398</c:v>
                </c:pt>
                <c:pt idx="7">
                  <c:v>171.828164434261</c:v>
                </c:pt>
                <c:pt idx="8">
                  <c:v>173.64745428825591</c:v>
                </c:pt>
                <c:pt idx="9">
                  <c:v>176.164069314476</c:v>
                </c:pt>
                <c:pt idx="10">
                  <c:v>178.45647381814601</c:v>
                </c:pt>
                <c:pt idx="11">
                  <c:v>181.88794006641109</c:v>
                </c:pt>
                <c:pt idx="12">
                  <c:v>184.39262077283701</c:v>
                </c:pt>
                <c:pt idx="13">
                  <c:v>187.99663093496099</c:v>
                </c:pt>
                <c:pt idx="14">
                  <c:v>191.58745718204204</c:v>
                </c:pt>
                <c:pt idx="15">
                  <c:v>195.80340152265501</c:v>
                </c:pt>
                <c:pt idx="16">
                  <c:v>200.130226649646</c:v>
                </c:pt>
                <c:pt idx="17">
                  <c:v>204.501244284319</c:v>
                </c:pt>
                <c:pt idx="18">
                  <c:v>209.39036900430301</c:v>
                </c:pt>
                <c:pt idx="19">
                  <c:v>214.73330103665191</c:v>
                </c:pt>
                <c:pt idx="20">
                  <c:v>219.91915655584498</c:v>
                </c:pt>
                <c:pt idx="21">
                  <c:v>225.03917354887292</c:v>
                </c:pt>
                <c:pt idx="22">
                  <c:v>230.26034634035909</c:v>
                </c:pt>
                <c:pt idx="23">
                  <c:v>235.79672647996699</c:v>
                </c:pt>
                <c:pt idx="24">
                  <c:v>240.9352375636731</c:v>
                </c:pt>
                <c:pt idx="25">
                  <c:v>245.28814155002709</c:v>
                </c:pt>
                <c:pt idx="26">
                  <c:v>248.75452059380183</c:v>
                </c:pt>
                <c:pt idx="27">
                  <c:v>252.03619809714698</c:v>
                </c:pt>
                <c:pt idx="28">
                  <c:v>255.96111828533409</c:v>
                </c:pt>
                <c:pt idx="29">
                  <c:v>51.895205741203597</c:v>
                </c:pt>
                <c:pt idx="30">
                  <c:v>252.83666427053996</c:v>
                </c:pt>
                <c:pt idx="31">
                  <c:v>247.300670286734</c:v>
                </c:pt>
                <c:pt idx="32">
                  <c:v>241.66355801040598</c:v>
                </c:pt>
                <c:pt idx="33">
                  <c:v>234.88534089815309</c:v>
                </c:pt>
                <c:pt idx="34">
                  <c:v>227.72470960488886</c:v>
                </c:pt>
                <c:pt idx="35">
                  <c:v>220.19947018111091</c:v>
                </c:pt>
                <c:pt idx="36">
                  <c:v>212.81270600286408</c:v>
                </c:pt>
                <c:pt idx="37">
                  <c:v>205.2430392219959</c:v>
                </c:pt>
                <c:pt idx="38">
                  <c:v>198.28388996868199</c:v>
                </c:pt>
                <c:pt idx="39">
                  <c:v>191.67759546712591</c:v>
                </c:pt>
                <c:pt idx="40">
                  <c:v>185.02412031863321</c:v>
                </c:pt>
                <c:pt idx="41">
                  <c:v>178.99595569083689</c:v>
                </c:pt>
                <c:pt idx="42">
                  <c:v>173.600423777375</c:v>
                </c:pt>
                <c:pt idx="43">
                  <c:v>168.31407586991998</c:v>
                </c:pt>
                <c:pt idx="44">
                  <c:v>163.63917016717591</c:v>
                </c:pt>
                <c:pt idx="45">
                  <c:v>159.32814309500009</c:v>
                </c:pt>
                <c:pt idx="46">
                  <c:v>155.54788238467401</c:v>
                </c:pt>
                <c:pt idx="47">
                  <c:v>151.80779630264917</c:v>
                </c:pt>
                <c:pt idx="48">
                  <c:v>148.94878848361608</c:v>
                </c:pt>
                <c:pt idx="49">
                  <c:v>145.99544367113799</c:v>
                </c:pt>
                <c:pt idx="50">
                  <c:v>143.79246023173798</c:v>
                </c:pt>
                <c:pt idx="51">
                  <c:v>141.55936091614498</c:v>
                </c:pt>
                <c:pt idx="52">
                  <c:v>139.76336520379289</c:v>
                </c:pt>
                <c:pt idx="53">
                  <c:v>138.48127215570409</c:v>
                </c:pt>
                <c:pt idx="54">
                  <c:v>137.24615048027698</c:v>
                </c:pt>
                <c:pt idx="55">
                  <c:v>136.39714156090704</c:v>
                </c:pt>
                <c:pt idx="56">
                  <c:v>135.69466095246</c:v>
                </c:pt>
                <c:pt idx="57">
                  <c:v>135.55906282470391</c:v>
                </c:pt>
                <c:pt idx="58">
                  <c:v>135.8893238170171</c:v>
                </c:pt>
                <c:pt idx="59">
                  <c:v>131.91776261505399</c:v>
                </c:pt>
                <c:pt idx="60">
                  <c:v>137.41238241503808</c:v>
                </c:pt>
                <c:pt idx="61">
                  <c:v>139.13271809680595</c:v>
                </c:pt>
                <c:pt idx="62">
                  <c:v>141.42903334245409</c:v>
                </c:pt>
                <c:pt idx="63">
                  <c:v>144.30015868284002</c:v>
                </c:pt>
                <c:pt idx="64">
                  <c:v>148.90406686781299</c:v>
                </c:pt>
                <c:pt idx="65">
                  <c:v>152.27543122361195</c:v>
                </c:pt>
                <c:pt idx="66">
                  <c:v>155.23136129281292</c:v>
                </c:pt>
                <c:pt idx="67">
                  <c:v>159.65180691628709</c:v>
                </c:pt>
                <c:pt idx="68">
                  <c:v>164.87854756320601</c:v>
                </c:pt>
                <c:pt idx="69">
                  <c:v>171.137303570781</c:v>
                </c:pt>
                <c:pt idx="70">
                  <c:v>174.41069809900191</c:v>
                </c:pt>
                <c:pt idx="71">
                  <c:v>179.19304557513698</c:v>
                </c:pt>
                <c:pt idx="72">
                  <c:v>184.477714640616</c:v>
                </c:pt>
                <c:pt idx="73">
                  <c:v>190.1274085530921</c:v>
                </c:pt>
                <c:pt idx="74">
                  <c:v>196.34149050521609</c:v>
                </c:pt>
                <c:pt idx="75">
                  <c:v>203.07538680320408</c:v>
                </c:pt>
                <c:pt idx="76">
                  <c:v>210.28090749793009</c:v>
                </c:pt>
                <c:pt idx="77">
                  <c:v>218.14870658962309</c:v>
                </c:pt>
                <c:pt idx="78">
                  <c:v>226.3528173654592</c:v>
                </c:pt>
                <c:pt idx="79">
                  <c:v>235.10752387451095</c:v>
                </c:pt>
                <c:pt idx="80">
                  <c:v>244.28801142390699</c:v>
                </c:pt>
                <c:pt idx="81">
                  <c:v>253.59427385884891</c:v>
                </c:pt>
                <c:pt idx="82">
                  <c:v>262.887039660791</c:v>
                </c:pt>
                <c:pt idx="83">
                  <c:v>272.24541177819879</c:v>
                </c:pt>
                <c:pt idx="84">
                  <c:v>281.09178625329679</c:v>
                </c:pt>
                <c:pt idx="85">
                  <c:v>289.288656615523</c:v>
                </c:pt>
                <c:pt idx="86">
                  <c:v>296.66332446979601</c:v>
                </c:pt>
                <c:pt idx="87">
                  <c:v>302.25660451454098</c:v>
                </c:pt>
                <c:pt idx="88">
                  <c:v>306.27697072390299</c:v>
                </c:pt>
                <c:pt idx="89">
                  <c:v>309.03046237111499</c:v>
                </c:pt>
                <c:pt idx="90">
                  <c:v>309.41687033588698</c:v>
                </c:pt>
                <c:pt idx="91">
                  <c:v>307.61156068081016</c:v>
                </c:pt>
                <c:pt idx="92">
                  <c:v>304.07769104674998</c:v>
                </c:pt>
                <c:pt idx="93">
                  <c:v>299.05620119983337</c:v>
                </c:pt>
                <c:pt idx="94">
                  <c:v>292.72013736007568</c:v>
                </c:pt>
                <c:pt idx="95">
                  <c:v>284.65204405401818</c:v>
                </c:pt>
                <c:pt idx="96">
                  <c:v>277.19053958731303</c:v>
                </c:pt>
                <c:pt idx="97">
                  <c:v>269.50131589972</c:v>
                </c:pt>
                <c:pt idx="98">
                  <c:v>261.06135120167454</c:v>
                </c:pt>
                <c:pt idx="99">
                  <c:v>253.09829177774</c:v>
                </c:pt>
                <c:pt idx="100">
                  <c:v>244.94718523213598</c:v>
                </c:pt>
                <c:pt idx="101">
                  <c:v>237.36392285618308</c:v>
                </c:pt>
                <c:pt idx="102">
                  <c:v>229.98408999108</c:v>
                </c:pt>
                <c:pt idx="103">
                  <c:v>223.1766440689469</c:v>
                </c:pt>
                <c:pt idx="104">
                  <c:v>216.76803768209913</c:v>
                </c:pt>
                <c:pt idx="105">
                  <c:v>210.73823563265199</c:v>
                </c:pt>
                <c:pt idx="106">
                  <c:v>205.21313876084389</c:v>
                </c:pt>
                <c:pt idx="107">
                  <c:v>200.13054687461909</c:v>
                </c:pt>
                <c:pt idx="108">
                  <c:v>195.41658564879691</c:v>
                </c:pt>
                <c:pt idx="109">
                  <c:v>191.067000514444</c:v>
                </c:pt>
                <c:pt idx="110">
                  <c:v>187.11812358862608</c:v>
                </c:pt>
                <c:pt idx="111">
                  <c:v>183.518681072269</c:v>
                </c:pt>
                <c:pt idx="112">
                  <c:v>180.25385513169391</c:v>
                </c:pt>
                <c:pt idx="113">
                  <c:v>177.30842207317008</c:v>
                </c:pt>
                <c:pt idx="114">
                  <c:v>174.62928440166598</c:v>
                </c:pt>
                <c:pt idx="115">
                  <c:v>172.23459311144282</c:v>
                </c:pt>
                <c:pt idx="116">
                  <c:v>170.11890539488689</c:v>
                </c:pt>
                <c:pt idx="117">
                  <c:v>168.22922345772909</c:v>
                </c:pt>
                <c:pt idx="118">
                  <c:v>166.53864520805891</c:v>
                </c:pt>
                <c:pt idx="119">
                  <c:v>165.07312902639092</c:v>
                </c:pt>
                <c:pt idx="120">
                  <c:v>163.774470005994</c:v>
                </c:pt>
                <c:pt idx="121">
                  <c:v>162.739747414645</c:v>
                </c:pt>
                <c:pt idx="122">
                  <c:v>161.866505188839</c:v>
                </c:pt>
                <c:pt idx="123">
                  <c:v>161.1263471473591</c:v>
                </c:pt>
                <c:pt idx="124">
                  <c:v>160.63917907394691</c:v>
                </c:pt>
                <c:pt idx="125">
                  <c:v>160.20451046507691</c:v>
                </c:pt>
                <c:pt idx="126">
                  <c:v>159.92221275181799</c:v>
                </c:pt>
                <c:pt idx="127">
                  <c:v>159.75011857234401</c:v>
                </c:pt>
                <c:pt idx="128">
                  <c:v>159.68825318097404</c:v>
                </c:pt>
                <c:pt idx="129">
                  <c:v>159.82823775484408</c:v>
                </c:pt>
                <c:pt idx="130">
                  <c:v>160.12037635005913</c:v>
                </c:pt>
                <c:pt idx="131">
                  <c:v>160.48084701146416</c:v>
                </c:pt>
                <c:pt idx="132">
                  <c:v>160.8978985779041</c:v>
                </c:pt>
                <c:pt idx="133">
                  <c:v>161.39776524971398</c:v>
                </c:pt>
                <c:pt idx="134">
                  <c:v>161.98649620117899</c:v>
                </c:pt>
                <c:pt idx="135">
                  <c:v>162.73675358026591</c:v>
                </c:pt>
                <c:pt idx="136">
                  <c:v>163.65418385044299</c:v>
                </c:pt>
                <c:pt idx="137">
                  <c:v>164.47335698665501</c:v>
                </c:pt>
                <c:pt idx="138">
                  <c:v>165.417810451544</c:v>
                </c:pt>
                <c:pt idx="139">
                  <c:v>166.568951933965</c:v>
                </c:pt>
                <c:pt idx="140">
                  <c:v>166.66102598098408</c:v>
                </c:pt>
                <c:pt idx="141">
                  <c:v>168.69370904609301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317908864"/>
        <c:axId val="1317907232"/>
      </c:scatterChart>
      <c:valAx>
        <c:axId val="131790886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1317907232"/>
        <c:crosses val="autoZero"/>
        <c:crossBetween val="midCat"/>
      </c:valAx>
      <c:valAx>
        <c:axId val="1317907232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1317908864"/>
        <c:crosses val="autoZero"/>
        <c:crossBetween val="midCat"/>
      </c:valAx>
    </c:plotArea>
    <c:legend>
      <c:legendPos val="b"/>
      <c:layout/>
      <c:overlay val="0"/>
    </c:legend>
    <c:plotVisOnly val="1"/>
    <c:dispBlanksAs val="gap"/>
    <c:showDLblsOverMax val="0"/>
  </c:chart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E1D0DB-6AAC-4EC5-A77B-93BEAA9EDD5B}" type="datetimeFigureOut">
              <a:rPr lang="en-US" smtClean="0"/>
              <a:t>9/13/2022</a:t>
            </a:fld>
            <a:endParaRPr lang="en-US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56058D-E94B-4A95-88D4-DAD0A4D2A5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6084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Наклонение, долгота восходящего узла</a:t>
            </a:r>
            <a:r>
              <a:rPr lang="ru-RU" baseline="0" dirty="0" smtClean="0"/>
              <a:t> задают орбитальную плоскость</a:t>
            </a:r>
            <a:r>
              <a:rPr lang="ru-RU" dirty="0" smtClean="0"/>
              <a:t/>
            </a:r>
            <a:br>
              <a:rPr lang="ru-RU" dirty="0" smtClean="0"/>
            </a:br>
            <a:r>
              <a:rPr lang="ru-RU" dirty="0" smtClean="0"/>
              <a:t>Большая полуось, эксцентриситет орбиты, аргумент перицентра задают эллипс в плоскости</a:t>
            </a:r>
          </a:p>
          <a:p>
            <a:r>
              <a:rPr lang="ru-RU" dirty="0" smtClean="0"/>
              <a:t>Аномалия</a:t>
            </a:r>
            <a:r>
              <a:rPr lang="ru-RU" baseline="0" dirty="0" smtClean="0"/>
              <a:t> (или средняя аномалия) задают положение тела на орбите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56058D-E94B-4A95-88D4-DAD0A4D2A5E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0823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6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FC36D6EA-2056-4CD5-9234-C7D593F50515}" type="slidenum">
              <a:rPr lang="ru-RU"/>
              <a:pPr/>
              <a:t>44</a:t>
            </a:fld>
            <a:endParaRPr lang="ru-RU"/>
          </a:p>
        </p:txBody>
      </p:sp>
      <p:sp>
        <p:nvSpPr>
          <p:cNvPr id="35843" name="Rectangle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2588" y="695325"/>
            <a:ext cx="6091237" cy="342741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5844" name="Rectangle 2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none" anchor="ctr"/>
          <a:lstStyle/>
          <a:p>
            <a:pPr eaLnBrk="1" hangingPunct="1"/>
            <a:endParaRPr kumimoji="0" lang="ru-RU" smtClean="0">
              <a:latin typeface="Times New Roman" pitchFamily="18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65166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Кларк 45, спутник</a:t>
            </a:r>
            <a:r>
              <a:rPr lang="ru-RU" baseline="0" dirty="0" smtClean="0"/>
              <a:t> 63, 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56058D-E94B-4A95-88D4-DAD0A4D2A5E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0951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Пример спутника</a:t>
            </a:r>
            <a:r>
              <a:rPr lang="ru-RU" baseline="0" dirty="0" smtClean="0"/>
              <a:t> Японии на </a:t>
            </a:r>
            <a:r>
              <a:rPr lang="en-US" baseline="0" dirty="0" smtClean="0"/>
              <a:t>GSO. </a:t>
            </a:r>
            <a:r>
              <a:rPr lang="ru-RU" baseline="0" dirty="0" smtClean="0"/>
              <a:t>Высокий эксцентриситет позволяет «зависать» над Японией, а потом быстро пролетать над Австралией. Это позволяет лучше передавать сигнал в «каменных джунглях».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56058D-E94B-4A95-88D4-DAD0A4D2A5E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1622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Сибирь и все такое, орбита Тундра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56058D-E94B-4A95-88D4-DAD0A4D2A5E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9326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6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1FA3DDFD-02F3-4B95-A4A4-77CE162FAD55}" type="slidenum">
              <a:rPr lang="ru-RU" smtClean="0">
                <a:cs typeface="Arial" charset="0"/>
              </a:rPr>
              <a:pPr/>
              <a:t>26</a:t>
            </a:fld>
            <a:endParaRPr lang="ru-RU" smtClean="0">
              <a:cs typeface="Arial" charset="0"/>
            </a:endParaRPr>
          </a:p>
        </p:txBody>
      </p:sp>
      <p:sp>
        <p:nvSpPr>
          <p:cNvPr id="53251" name="Rectangle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2588" y="695325"/>
            <a:ext cx="6091237" cy="342741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3252" name="Rectangle 2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none" anchor="ctr"/>
          <a:lstStyle/>
          <a:p>
            <a:endParaRPr lang="ru-RU" smtClean="0"/>
          </a:p>
        </p:txBody>
      </p:sp>
    </p:spTree>
    <p:extLst>
      <p:ext uri="{BB962C8B-B14F-4D97-AF65-F5344CB8AC3E}">
        <p14:creationId xmlns:p14="http://schemas.microsoft.com/office/powerpoint/2010/main" val="371894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6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EA5AB139-B775-46F0-8581-29B63BC6D646}" type="slidenum">
              <a:rPr lang="ru-RU" smtClean="0">
                <a:cs typeface="Arial" charset="0"/>
              </a:rPr>
              <a:pPr/>
              <a:t>36</a:t>
            </a:fld>
            <a:endParaRPr lang="ru-RU" smtClean="0">
              <a:cs typeface="Arial" charset="0"/>
            </a:endParaRPr>
          </a:p>
        </p:txBody>
      </p:sp>
      <p:sp>
        <p:nvSpPr>
          <p:cNvPr id="55299" name="Rectangle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2588" y="695325"/>
            <a:ext cx="6091237" cy="342741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5300" name="Rectangle 2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none" anchor="ctr"/>
          <a:lstStyle/>
          <a:p>
            <a:pPr eaLnBrk="1" hangingPunct="1"/>
            <a:endParaRPr kumimoji="0" lang="ru-RU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63930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6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C1362C32-77CF-4C5F-8CF1-69C31901D85D}" type="slidenum">
              <a:rPr lang="ru-RU" smtClean="0">
                <a:cs typeface="Arial" charset="0"/>
              </a:rPr>
              <a:pPr/>
              <a:t>37</a:t>
            </a:fld>
            <a:endParaRPr lang="ru-RU" smtClean="0">
              <a:cs typeface="Arial" charset="0"/>
            </a:endParaRPr>
          </a:p>
        </p:txBody>
      </p:sp>
      <p:sp>
        <p:nvSpPr>
          <p:cNvPr id="56323" name="Rectangle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2588" y="695325"/>
            <a:ext cx="6091237" cy="342741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6324" name="Rectangle 2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none" anchor="ctr"/>
          <a:lstStyle/>
          <a:p>
            <a:pPr eaLnBrk="1" hangingPunct="1"/>
            <a:endParaRPr kumimoji="0" lang="ru-RU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50995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6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9E9E43D3-D2EE-4321-B14F-2B74A7B8F71D}" type="slidenum">
              <a:rPr lang="ru-RU" smtClean="0">
                <a:cs typeface="Arial" charset="0"/>
              </a:rPr>
              <a:pPr/>
              <a:t>38</a:t>
            </a:fld>
            <a:endParaRPr lang="ru-RU" smtClean="0">
              <a:cs typeface="Arial" charset="0"/>
            </a:endParaRPr>
          </a:p>
        </p:txBody>
      </p:sp>
      <p:sp>
        <p:nvSpPr>
          <p:cNvPr id="57347" name="Rectangle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2588" y="695325"/>
            <a:ext cx="6091237" cy="342741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7348" name="Rectangle 2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none" anchor="ctr"/>
          <a:lstStyle/>
          <a:p>
            <a:pPr eaLnBrk="1" hangingPunct="1"/>
            <a:endParaRPr kumimoji="0" lang="ru-RU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08235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6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9E9E43D3-D2EE-4321-B14F-2B74A7B8F71D}" type="slidenum">
              <a:rPr lang="ru-RU" smtClean="0">
                <a:cs typeface="Arial" charset="0"/>
              </a:rPr>
              <a:pPr/>
              <a:t>39</a:t>
            </a:fld>
            <a:endParaRPr lang="ru-RU" smtClean="0">
              <a:cs typeface="Arial" charset="0"/>
            </a:endParaRPr>
          </a:p>
        </p:txBody>
      </p:sp>
      <p:sp>
        <p:nvSpPr>
          <p:cNvPr id="57347" name="Rectangle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2588" y="695325"/>
            <a:ext cx="6091237" cy="342741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7348" name="Rectangle 2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none" anchor="ctr"/>
          <a:lstStyle/>
          <a:p>
            <a:pPr eaLnBrk="1" hangingPunct="1"/>
            <a:endParaRPr kumimoji="0" lang="ru-RU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60026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74BFB-2606-46AB-A50B-4A026C6D36F3}" type="datetimeFigureOut">
              <a:rPr lang="en-US" smtClean="0"/>
              <a:t>9/13/2022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E9AF26-8A85-49AB-8E23-6F9F4B6929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1325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74BFB-2606-46AB-A50B-4A026C6D36F3}" type="datetimeFigureOut">
              <a:rPr lang="en-US" smtClean="0"/>
              <a:t>9/13/2022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E9AF26-8A85-49AB-8E23-6F9F4B6929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3093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74BFB-2606-46AB-A50B-4A026C6D36F3}" type="datetimeFigureOut">
              <a:rPr lang="en-US" smtClean="0"/>
              <a:t>9/13/2022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E9AF26-8A85-49AB-8E23-6F9F4B6929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5071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74BFB-2606-46AB-A50B-4A026C6D36F3}" type="datetimeFigureOut">
              <a:rPr lang="en-US" smtClean="0"/>
              <a:t>9/13/2022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E9AF26-8A85-49AB-8E23-6F9F4B6929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8631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74BFB-2606-46AB-A50B-4A026C6D36F3}" type="datetimeFigureOut">
              <a:rPr lang="en-US" smtClean="0"/>
              <a:t>9/13/2022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E9AF26-8A85-49AB-8E23-6F9F4B6929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5489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74BFB-2606-46AB-A50B-4A026C6D36F3}" type="datetimeFigureOut">
              <a:rPr lang="en-US" smtClean="0"/>
              <a:t>9/13/2022</a:t>
            </a:fld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E9AF26-8A85-49AB-8E23-6F9F4B6929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5459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74BFB-2606-46AB-A50B-4A026C6D36F3}" type="datetimeFigureOut">
              <a:rPr lang="en-US" smtClean="0"/>
              <a:t>9/13/2022</a:t>
            </a:fld>
            <a:endParaRPr lang="en-US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E9AF26-8A85-49AB-8E23-6F9F4B6929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9707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74BFB-2606-46AB-A50B-4A026C6D36F3}" type="datetimeFigureOut">
              <a:rPr lang="en-US" smtClean="0"/>
              <a:t>9/13/2022</a:t>
            </a:fld>
            <a:endParaRPr lang="en-US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E9AF26-8A85-49AB-8E23-6F9F4B6929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335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74BFB-2606-46AB-A50B-4A026C6D36F3}" type="datetimeFigureOut">
              <a:rPr lang="en-US" smtClean="0"/>
              <a:t>9/13/2022</a:t>
            </a:fld>
            <a:endParaRPr lang="en-US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E9AF26-8A85-49AB-8E23-6F9F4B6929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4665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74BFB-2606-46AB-A50B-4A026C6D36F3}" type="datetimeFigureOut">
              <a:rPr lang="en-US" smtClean="0"/>
              <a:t>9/13/2022</a:t>
            </a:fld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E9AF26-8A85-49AB-8E23-6F9F4B6929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317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74BFB-2606-46AB-A50B-4A026C6D36F3}" type="datetimeFigureOut">
              <a:rPr lang="en-US" smtClean="0"/>
              <a:t>9/13/2022</a:t>
            </a:fld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E9AF26-8A85-49AB-8E23-6F9F4B6929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9905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C74BFB-2606-46AB-A50B-4A026C6D36F3}" type="datetimeFigureOut">
              <a:rPr lang="en-US" smtClean="0"/>
              <a:t>9/13/2022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E9AF26-8A85-49AB-8E23-6F9F4B6929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6384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upload.wikimedia.org/wikipedia/commons/b/bc/Evolution_light_cones.gif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://kaf401.rloc.ru/" TargetMode="External"/><Relationship Id="rId2" Type="http://schemas.openxmlformats.org/officeDocument/2006/relationships/hyperlink" Target="http://kaf401.rloc.ru/SNS/Orbits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vii.sfu-kras.ru/images/libs/Monografiya_Garin_Tyapkin.pdf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GPS </a:t>
            </a:r>
            <a:r>
              <a:rPr lang="ru-RU" dirty="0" smtClean="0"/>
              <a:t>и геолокация</a:t>
            </a:r>
            <a:endParaRPr lang="en-US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 smtClean="0"/>
              <a:t>Спутники и вредители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9840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Поиск координат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825625"/>
            <a:ext cx="6638925" cy="4351338"/>
          </a:xfrm>
        </p:spPr>
        <p:txBody>
          <a:bodyPr/>
          <a:lstStyle/>
          <a:p>
            <a:r>
              <a:rPr lang="ru-RU" dirty="0" smtClean="0"/>
              <a:t>Поиск координат методом Гаусса-Ньютона для минимизации квадрата ошибки</a:t>
            </a:r>
          </a:p>
          <a:p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upload.wikimedia.org/wikipedia/commons/b/bc/Evolution_light_cones.gif</a:t>
            </a:r>
            <a:endParaRPr lang="ru-RU" dirty="0" smtClean="0"/>
          </a:p>
          <a:p>
            <a:endParaRPr lang="en-US" dirty="0"/>
          </a:p>
        </p:txBody>
      </p:sp>
      <p:pic>
        <p:nvPicPr>
          <p:cNvPr id="6146" name="Picture 2" descr="https://upload.wikimedia.org/wikipedia/commons/thumb/7/7e/Light_cones.svg/1024px-Light_cones.svg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7125" y="2346299"/>
            <a:ext cx="3672187" cy="3309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8774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Ошибки</a:t>
            </a:r>
            <a:r>
              <a:rPr lang="en-US" dirty="0" smtClean="0"/>
              <a:t> </a:t>
            </a:r>
            <a:r>
              <a:rPr lang="ru-RU" dirty="0" smtClean="0"/>
              <a:t>определения дальности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ru-RU" dirty="0"/>
              <a:t>Точность кодирования.</a:t>
            </a:r>
          </a:p>
          <a:p>
            <a:r>
              <a:rPr lang="ru-RU" dirty="0" smtClean="0"/>
              <a:t>Задержка в тропосфере, 8-80 </a:t>
            </a:r>
            <a:r>
              <a:rPr lang="ru-RU" dirty="0" err="1" smtClean="0"/>
              <a:t>нс</a:t>
            </a:r>
            <a:r>
              <a:rPr lang="ru-RU" dirty="0" smtClean="0"/>
              <a:t> </a:t>
            </a:r>
            <a:r>
              <a:rPr lang="en-US" dirty="0" smtClean="0"/>
              <a:t>~ </a:t>
            </a:r>
            <a:r>
              <a:rPr lang="ru-RU" dirty="0" smtClean="0"/>
              <a:t>2.4-24 метра. Модели учитывают давление и угол на спутник.</a:t>
            </a:r>
          </a:p>
          <a:p>
            <a:r>
              <a:rPr lang="ru-RU" dirty="0" smtClean="0"/>
              <a:t>Задержка в ионосфере, 10-150 </a:t>
            </a:r>
            <a:r>
              <a:rPr lang="ru-RU" dirty="0" err="1" smtClean="0"/>
              <a:t>нс</a:t>
            </a:r>
            <a:r>
              <a:rPr lang="ru-RU" dirty="0" smtClean="0"/>
              <a:t> </a:t>
            </a:r>
            <a:r>
              <a:rPr lang="en-US" dirty="0" smtClean="0"/>
              <a:t>~ 3-45 </a:t>
            </a:r>
            <a:r>
              <a:rPr lang="ru-RU" dirty="0" smtClean="0"/>
              <a:t>метра и непостоянна во времени (нельзя заранее вычислить). Двухчастотный метод позволяет снизить ошибку до 10 см. </a:t>
            </a:r>
          </a:p>
          <a:p>
            <a:r>
              <a:rPr lang="ru-RU" dirty="0" smtClean="0"/>
              <a:t>Релятивистские и гравитационные эффекты. Сдвиг частоты, входит в эфемериды. Учет вращения Земли (30м).</a:t>
            </a:r>
          </a:p>
          <a:p>
            <a:r>
              <a:rPr lang="ru-RU" dirty="0" smtClean="0"/>
              <a:t>Многолучевые отражения. </a:t>
            </a:r>
          </a:p>
          <a:p>
            <a:r>
              <a:rPr lang="ru-RU" dirty="0" smtClean="0"/>
              <a:t>Погрешности бортовой аппаратуры. Измеряются, входят в эфемериды.</a:t>
            </a:r>
          </a:p>
          <a:p>
            <a:r>
              <a:rPr lang="ru-RU" dirty="0" smtClean="0"/>
              <a:t>Погрешности приемника.</a:t>
            </a:r>
          </a:p>
          <a:p>
            <a:endParaRPr lang="ru-RU" dirty="0" smtClean="0"/>
          </a:p>
          <a:p>
            <a:endParaRPr lang="ru-RU" dirty="0" smtClean="0"/>
          </a:p>
          <a:p>
            <a:endParaRPr lang="ru-RU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4974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Ошибки вычисления местоположения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Погрешности эфемерид. Зависят от времени обновления. Эфемериды могут быть пересчитаны для прошлых положений спутников.</a:t>
            </a:r>
          </a:p>
          <a:p>
            <a:r>
              <a:rPr lang="ru-RU" dirty="0" smtClean="0"/>
              <a:t>Геометрический фактор (</a:t>
            </a:r>
            <a:r>
              <a:rPr lang="en-US" dirty="0" err="1" smtClean="0"/>
              <a:t>GDoP</a:t>
            </a:r>
            <a:r>
              <a:rPr lang="ru-RU" dirty="0" smtClean="0"/>
              <a:t> – </a:t>
            </a:r>
            <a:r>
              <a:rPr lang="en-US" dirty="0"/>
              <a:t>geometric dilution of precision). </a:t>
            </a:r>
            <a:r>
              <a:rPr lang="ru-RU" dirty="0" smtClean="0"/>
              <a:t>Минимальное значение 1.5. Система считается работоспособной при значениях меньше 6.</a:t>
            </a:r>
            <a:endParaRPr lang="en-US" dirty="0" smtClean="0"/>
          </a:p>
          <a:p>
            <a:endParaRPr lang="ru-RU" dirty="0" smtClean="0"/>
          </a:p>
          <a:p>
            <a:endParaRPr lang="ru-RU" dirty="0" smtClean="0"/>
          </a:p>
          <a:p>
            <a:endParaRPr lang="ru-RU" dirty="0" smtClean="0"/>
          </a:p>
          <a:p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794729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GDoP</a:t>
            </a:r>
            <a:r>
              <a:rPr lang="en-US" dirty="0" smtClean="0"/>
              <a:t> </a:t>
            </a:r>
            <a:r>
              <a:rPr lang="ru-RU" dirty="0" smtClean="0"/>
              <a:t>ГЛОНАСС</a:t>
            </a:r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6260" y="1538676"/>
            <a:ext cx="9848850" cy="465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453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GDoP</a:t>
            </a:r>
            <a:r>
              <a:rPr lang="en-US" dirty="0"/>
              <a:t> </a:t>
            </a:r>
            <a:r>
              <a:rPr lang="ru-RU" dirty="0"/>
              <a:t>ГЛОНАСС</a:t>
            </a:r>
            <a:endParaRPr lang="en-US" dirty="0"/>
          </a:p>
        </p:txBody>
      </p:sp>
      <p:pic>
        <p:nvPicPr>
          <p:cNvPr id="2052" name="Picture 4" descr="File-GLONASS_instant_availability_PDOP_values_(ru).gif (880×550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1320281"/>
            <a:ext cx="8382000" cy="523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4358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Системы поправок</a:t>
            </a:r>
            <a:r>
              <a:rPr lang="en-US" dirty="0" smtClean="0"/>
              <a:t> (SBAS)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45763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WAAS</a:t>
            </a:r>
            <a:endParaRPr lang="en-US" dirty="0"/>
          </a:p>
          <a:p>
            <a:r>
              <a:rPr lang="en-US" dirty="0" smtClean="0"/>
              <a:t>EGNOS</a:t>
            </a:r>
          </a:p>
          <a:p>
            <a:r>
              <a:rPr lang="ru-RU" dirty="0" smtClean="0"/>
              <a:t>СДКМ</a:t>
            </a:r>
            <a:endParaRPr lang="en-US" dirty="0" smtClean="0"/>
          </a:p>
          <a:p>
            <a:r>
              <a:rPr lang="en-US" dirty="0" smtClean="0"/>
              <a:t>GAGAN</a:t>
            </a:r>
          </a:p>
          <a:p>
            <a:r>
              <a:rPr lang="en-US" dirty="0" smtClean="0"/>
              <a:t>MSAS</a:t>
            </a:r>
            <a:endParaRPr lang="ru-RU" dirty="0" smtClean="0"/>
          </a:p>
          <a:p>
            <a:endParaRPr lang="ru-RU" dirty="0"/>
          </a:p>
          <a:p>
            <a:pPr marL="0" indent="0">
              <a:buNone/>
            </a:pPr>
            <a:r>
              <a:rPr lang="ru-RU" dirty="0" smtClean="0"/>
              <a:t>Дополнительно:</a:t>
            </a:r>
          </a:p>
          <a:p>
            <a:r>
              <a:rPr lang="ru-RU" dirty="0" smtClean="0"/>
              <a:t>Коммерческие системы: </a:t>
            </a:r>
            <a:r>
              <a:rPr lang="en-US" dirty="0" err="1" smtClean="0"/>
              <a:t>StarFire</a:t>
            </a:r>
            <a:r>
              <a:rPr lang="ru-RU" dirty="0" smtClean="0"/>
              <a:t>, </a:t>
            </a:r>
            <a:r>
              <a:rPr lang="en-US" dirty="0" err="1" smtClean="0"/>
              <a:t>TerraStar</a:t>
            </a:r>
            <a:r>
              <a:rPr lang="ru-RU" dirty="0" smtClean="0"/>
              <a:t>, </a:t>
            </a:r>
            <a:r>
              <a:rPr lang="en-US" dirty="0" smtClean="0"/>
              <a:t>Trimble</a:t>
            </a:r>
            <a:r>
              <a:rPr lang="ru-RU" dirty="0" smtClean="0"/>
              <a:t>,..</a:t>
            </a:r>
          </a:p>
          <a:p>
            <a:r>
              <a:rPr lang="ru-RU" dirty="0" smtClean="0"/>
              <a:t>Дифференциальные системы (морские, авиационные).</a:t>
            </a:r>
          </a:p>
          <a:p>
            <a:r>
              <a:rPr lang="ru-RU" dirty="0" smtClean="0"/>
              <a:t>Локальные поправки (</a:t>
            </a:r>
            <a:r>
              <a:rPr lang="en-US" dirty="0" smtClean="0"/>
              <a:t>RTK).</a:t>
            </a:r>
          </a:p>
          <a:p>
            <a:endParaRPr lang="en-US" dirty="0"/>
          </a:p>
          <a:p>
            <a:r>
              <a:rPr lang="en-US" dirty="0" smtClean="0"/>
              <a:t>A-GPS – </a:t>
            </a:r>
            <a:r>
              <a:rPr lang="ru-RU" dirty="0" smtClean="0"/>
              <a:t>загрузка эфемерид из интернета.</a:t>
            </a:r>
            <a:endParaRPr lang="en-US" dirty="0"/>
          </a:p>
        </p:txBody>
      </p:sp>
      <p:pic>
        <p:nvPicPr>
          <p:cNvPr id="4098" name="Picture 2" descr="https://upload.wikimedia.org/wikipedia/commons/thumb/a/ae/WAAS_2018.jpg/1920px-WAAS_2018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7700" y="1500188"/>
            <a:ext cx="3406775" cy="2317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6712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WAAS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825625"/>
            <a:ext cx="4498910" cy="4351338"/>
          </a:xfrm>
        </p:spPr>
        <p:txBody>
          <a:bodyPr/>
          <a:lstStyle/>
          <a:p>
            <a:r>
              <a:rPr lang="ru-RU" dirty="0" smtClean="0"/>
              <a:t>3 </a:t>
            </a:r>
            <a:r>
              <a:rPr lang="ru-RU" dirty="0"/>
              <a:t>геосинхронных </a:t>
            </a:r>
            <a:r>
              <a:rPr lang="ru-RU" dirty="0" smtClean="0"/>
              <a:t>спутника.</a:t>
            </a:r>
            <a:endParaRPr lang="en-US" dirty="0"/>
          </a:p>
          <a:p>
            <a:r>
              <a:rPr lang="ru-RU" dirty="0" smtClean="0"/>
              <a:t>Вычисляет по зонам ионосферные задержки, которые дают основную погрешность.</a:t>
            </a:r>
          </a:p>
          <a:p>
            <a:r>
              <a:rPr lang="ru-RU" dirty="0" smtClean="0"/>
              <a:t>Вычисляет ошибки в эфемеридах и атомных часах на спутниках (часто).</a:t>
            </a:r>
            <a:endParaRPr lang="ru-RU" dirty="0"/>
          </a:p>
          <a:p>
            <a:endParaRPr lang="en-US" dirty="0"/>
          </a:p>
        </p:txBody>
      </p:sp>
      <p:pic>
        <p:nvPicPr>
          <p:cNvPr id="3074" name="Picture 2" descr="https://upload.wikimedia.org/wikipedia/commons/6/63/WAAS_service_are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0793" y="1825625"/>
            <a:ext cx="5419725" cy="4064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6133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СДКМ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825625"/>
            <a:ext cx="9928274" cy="1564689"/>
          </a:xfrm>
        </p:spPr>
        <p:txBody>
          <a:bodyPr/>
          <a:lstStyle/>
          <a:p>
            <a:r>
              <a:rPr lang="ru-RU" dirty="0" smtClean="0"/>
              <a:t>3 геостационарных </a:t>
            </a:r>
            <a:r>
              <a:rPr lang="ru-RU" dirty="0" smtClean="0"/>
              <a:t>спутника</a:t>
            </a:r>
            <a:r>
              <a:rPr lang="en-US" dirty="0" smtClean="0"/>
              <a:t> </a:t>
            </a:r>
            <a:r>
              <a:rPr lang="ru-RU" dirty="0" smtClean="0"/>
              <a:t>(работают два)</a:t>
            </a:r>
            <a:r>
              <a:rPr lang="en-US" dirty="0" smtClean="0"/>
              <a:t>.</a:t>
            </a:r>
            <a:endParaRPr lang="ru-RU" dirty="0" smtClean="0"/>
          </a:p>
          <a:p>
            <a:r>
              <a:rPr lang="ru-RU" dirty="0" smtClean="0"/>
              <a:t>Аналогичен </a:t>
            </a:r>
            <a:r>
              <a:rPr lang="en-US" dirty="0" smtClean="0"/>
              <a:t>WAAS.</a:t>
            </a:r>
            <a:endParaRPr lang="ru-RU" dirty="0" smtClean="0"/>
          </a:p>
          <a:p>
            <a:pPr marL="0" indent="0">
              <a:buNone/>
            </a:pPr>
            <a:endParaRPr lang="ru-RU" dirty="0"/>
          </a:p>
          <a:p>
            <a:endParaRPr lang="en-US" dirty="0"/>
          </a:p>
        </p:txBody>
      </p:sp>
      <p:pic>
        <p:nvPicPr>
          <p:cNvPr id="1026" name="Picture 2" descr="Availability_LPV.png (1583×514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904" y="2954215"/>
            <a:ext cx="10271536" cy="3335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59565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МДПС</a:t>
            </a:r>
            <a:endParaRPr lang="en-US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6594" y="1604963"/>
            <a:ext cx="7538406" cy="4469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8733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RTK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Устанавливается базовая станция, которая измеряет свое положение и поправки. Она транслирует сигнал на УВЧ (300 МГц-1ГГц).</a:t>
            </a:r>
          </a:p>
          <a:p>
            <a:r>
              <a:rPr lang="ru-RU" dirty="0" smtClean="0"/>
              <a:t>Другие приемники</a:t>
            </a:r>
            <a:r>
              <a:rPr lang="en-US" dirty="0" smtClean="0"/>
              <a:t> </a:t>
            </a:r>
            <a:r>
              <a:rPr lang="ru-RU" dirty="0" smtClean="0"/>
              <a:t>передвигаются на некотором расстоянии и измеряют положение с точностью определения положения базы.</a:t>
            </a:r>
          </a:p>
          <a:p>
            <a:r>
              <a:rPr lang="ru-RU" dirty="0" smtClean="0"/>
              <a:t>Точность достигает 2 см.</a:t>
            </a:r>
          </a:p>
          <a:p>
            <a:r>
              <a:rPr lang="ru-RU" dirty="0" smtClean="0"/>
              <a:t>Основное применение – сельское хозяйство.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094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Спутниковые орбиты</a:t>
            </a:r>
            <a:endParaRPr lang="en-US" dirty="0"/>
          </a:p>
        </p:txBody>
      </p:sp>
      <p:pic>
        <p:nvPicPr>
          <p:cNvPr id="1026" name="Picture 2" descr="https://upload.wikimedia.org/wikipedia/commons/thumb/b/b4/Comparison_satellite_navigation_orbits.svg/1024px-Comparison_satellite_navigation_orbits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9456" y="1332128"/>
            <a:ext cx="5171848" cy="5171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upload.wikimedia.org/wikipedia/commons/thumb/5/5b/Orbit_ru.svg/1024px-Orbit_ru.sv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58728"/>
            <a:ext cx="4518647" cy="4518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 rot="20640267">
            <a:off x="745435" y="2488450"/>
            <a:ext cx="970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Экватор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260521" y="4532243"/>
            <a:ext cx="12125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 smtClean="0"/>
              <a:t>Опорный меридиан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380717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Название 1"/>
          <p:cNvSpPr>
            <a:spLocks noGrp="1"/>
          </p:cNvSpPr>
          <p:nvPr>
            <p:ph type="ctrTitle"/>
          </p:nvPr>
        </p:nvSpPr>
        <p:spPr bwMode="auto">
          <a:xfrm>
            <a:off x="1859902" y="1328025"/>
            <a:ext cx="8458200" cy="2282922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rtlCol="0" anchor="b" anchorCtr="0" compatLnSpc="1">
            <a:prstTxWarp prst="textNoShape">
              <a:avLst/>
            </a:prstTxWarp>
            <a:noAutofit/>
          </a:bodyPr>
          <a:lstStyle/>
          <a:p>
            <a:pPr eaLnBrk="1" hangingPunct="1"/>
            <a:r>
              <a:rPr lang="ru-RU" sz="4000" dirty="0"/>
              <a:t>Система контроля и определения местоположения наземных станций геостационарных спутниковых систем </a:t>
            </a:r>
            <a:r>
              <a:rPr lang="ru-RU" sz="4000" dirty="0" smtClean="0"/>
              <a:t>связи</a:t>
            </a:r>
            <a:endParaRPr lang="ru-RU" sz="4000" dirty="0"/>
          </a:p>
        </p:txBody>
      </p:sp>
    </p:spTree>
    <p:extLst>
      <p:ext uri="{BB962C8B-B14F-4D97-AF65-F5344CB8AC3E}">
        <p14:creationId xmlns:p14="http://schemas.microsoft.com/office/powerpoint/2010/main" val="2377305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Заголовок 3"/>
          <p:cNvSpPr>
            <a:spLocks noGrp="1"/>
          </p:cNvSpPr>
          <p:nvPr>
            <p:ph type="title"/>
          </p:nvPr>
        </p:nvSpPr>
        <p:spPr bwMode="auto">
          <a:xfrm>
            <a:off x="1738313" y="698501"/>
            <a:ext cx="8572500" cy="681121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pPr algn="ctr" eaLnBrk="1" hangingPunct="1"/>
            <a:r>
              <a:rPr lang="ru-RU" sz="2200" b="1" dirty="0"/>
              <a:t>План рассказа</a:t>
            </a:r>
            <a:endParaRPr lang="ru-RU" sz="1900" dirty="0"/>
          </a:p>
        </p:txBody>
      </p:sp>
      <p:sp>
        <p:nvSpPr>
          <p:cNvPr id="14339" name="Содержимое 4"/>
          <p:cNvSpPr>
            <a:spLocks noGrp="1"/>
          </p:cNvSpPr>
          <p:nvPr>
            <p:ph idx="1"/>
          </p:nvPr>
        </p:nvSpPr>
        <p:spPr bwMode="auto">
          <a:xfrm>
            <a:off x="1857375" y="1765301"/>
            <a:ext cx="8572500" cy="4316413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 fontScale="92500" lnSpcReduction="20000"/>
          </a:bodyPr>
          <a:lstStyle/>
          <a:p>
            <a:pPr marL="457200" indent="-457200">
              <a:lnSpc>
                <a:spcPct val="93000"/>
              </a:lnSpc>
              <a:spcBef>
                <a:spcPct val="0"/>
              </a:spcBef>
              <a:spcAft>
                <a:spcPts val="1800"/>
              </a:spcAft>
              <a:buClr>
                <a:srgbClr val="000000"/>
              </a:buClr>
              <a:buAutoNum type="arabicPeriod"/>
            </a:pPr>
            <a:r>
              <a:rPr kumimoji="0" lang="ru-RU" b="1" dirty="0" smtClean="0"/>
              <a:t>Цели и задачи</a:t>
            </a:r>
          </a:p>
          <a:p>
            <a:pPr marL="457200" indent="-457200">
              <a:lnSpc>
                <a:spcPct val="93000"/>
              </a:lnSpc>
              <a:spcBef>
                <a:spcPct val="0"/>
              </a:spcBef>
              <a:spcAft>
                <a:spcPts val="1800"/>
              </a:spcAft>
              <a:buClr>
                <a:srgbClr val="000000"/>
              </a:buClr>
              <a:buAutoNum type="arabicPeriod"/>
            </a:pPr>
            <a:r>
              <a:rPr kumimoji="0" lang="ru-RU" b="1" dirty="0" smtClean="0"/>
              <a:t>Схема решения задач</a:t>
            </a:r>
          </a:p>
          <a:p>
            <a:pPr marL="457200" indent="-457200">
              <a:lnSpc>
                <a:spcPct val="93000"/>
              </a:lnSpc>
              <a:spcBef>
                <a:spcPct val="0"/>
              </a:spcBef>
              <a:spcAft>
                <a:spcPts val="1800"/>
              </a:spcAft>
              <a:buClr>
                <a:srgbClr val="000000"/>
              </a:buClr>
              <a:buAutoNum type="arabicPeriod"/>
            </a:pPr>
            <a:r>
              <a:rPr kumimoji="0" lang="ru-RU" b="1" dirty="0" smtClean="0"/>
              <a:t>Необходимые условия решения задачи</a:t>
            </a:r>
          </a:p>
          <a:p>
            <a:pPr marL="457200" indent="-457200">
              <a:lnSpc>
                <a:spcPct val="93000"/>
              </a:lnSpc>
              <a:spcBef>
                <a:spcPct val="0"/>
              </a:spcBef>
              <a:spcAft>
                <a:spcPts val="1800"/>
              </a:spcAft>
              <a:buClr>
                <a:srgbClr val="000000"/>
              </a:buClr>
              <a:buFontTx/>
              <a:buAutoNum type="arabicPeriod"/>
            </a:pPr>
            <a:r>
              <a:rPr kumimoji="0" lang="ru-RU" b="1" dirty="0" smtClean="0"/>
              <a:t>Метод определения местоположения наземных станций</a:t>
            </a:r>
          </a:p>
          <a:p>
            <a:pPr marL="457200" indent="-457200">
              <a:lnSpc>
                <a:spcPct val="93000"/>
              </a:lnSpc>
              <a:spcBef>
                <a:spcPct val="0"/>
              </a:spcBef>
              <a:spcAft>
                <a:spcPts val="1800"/>
              </a:spcAft>
              <a:buClr>
                <a:srgbClr val="000000"/>
              </a:buClr>
              <a:buFontTx/>
              <a:buAutoNum type="arabicPeriod"/>
            </a:pPr>
            <a:r>
              <a:rPr kumimoji="0" lang="ru-RU" b="1" dirty="0" smtClean="0"/>
              <a:t>Точность применяемых методов</a:t>
            </a:r>
          </a:p>
          <a:p>
            <a:pPr marL="457200" indent="-457200">
              <a:lnSpc>
                <a:spcPct val="93000"/>
              </a:lnSpc>
              <a:spcBef>
                <a:spcPct val="0"/>
              </a:spcBef>
              <a:spcAft>
                <a:spcPts val="1800"/>
              </a:spcAft>
              <a:buClr>
                <a:srgbClr val="000000"/>
              </a:buClr>
              <a:buFontTx/>
              <a:buAutoNum type="arabicPeriod"/>
            </a:pPr>
            <a:r>
              <a:rPr kumimoji="0" lang="ru-RU" b="1" dirty="0" smtClean="0"/>
              <a:t>Экспериментальные результаты </a:t>
            </a:r>
          </a:p>
          <a:p>
            <a:pPr marL="457200" indent="-457200">
              <a:lnSpc>
                <a:spcPct val="93000"/>
              </a:lnSpc>
              <a:spcBef>
                <a:spcPct val="0"/>
              </a:spcBef>
              <a:spcAft>
                <a:spcPts val="1800"/>
              </a:spcAft>
              <a:buClr>
                <a:srgbClr val="000000"/>
              </a:buClr>
              <a:buFontTx/>
              <a:buAutoNum type="arabicPeriod"/>
            </a:pPr>
            <a:r>
              <a:rPr kumimoji="0" lang="ru-RU" b="1" dirty="0" smtClean="0"/>
              <a:t>Выводы</a:t>
            </a:r>
          </a:p>
          <a:p>
            <a:pPr marL="457200" indent="-457200">
              <a:lnSpc>
                <a:spcPct val="93000"/>
              </a:lnSpc>
              <a:spcBef>
                <a:spcPct val="0"/>
              </a:spcBef>
              <a:spcAft>
                <a:spcPts val="1800"/>
              </a:spcAft>
              <a:buClr>
                <a:srgbClr val="000000"/>
              </a:buClr>
              <a:buAutoNum type="arabicPeriod"/>
            </a:pPr>
            <a:endParaRPr lang="ru-RU" sz="2000" b="1" dirty="0"/>
          </a:p>
          <a:p>
            <a:pPr marL="457200" indent="-457200">
              <a:lnSpc>
                <a:spcPct val="93000"/>
              </a:lnSpc>
              <a:spcBef>
                <a:spcPct val="0"/>
              </a:spcBef>
              <a:spcAft>
                <a:spcPts val="1800"/>
              </a:spcAft>
              <a:buClr>
                <a:srgbClr val="000000"/>
              </a:buClr>
              <a:buAutoNum type="arabicPeriod"/>
            </a:pPr>
            <a:endParaRPr kumimoji="0" lang="ru-RU" dirty="0" smtClean="0"/>
          </a:p>
          <a:p>
            <a:pPr eaLnBrk="1">
              <a:lnSpc>
                <a:spcPct val="93000"/>
              </a:lnSpc>
              <a:spcBef>
                <a:spcPct val="0"/>
              </a:spcBef>
              <a:buClr>
                <a:srgbClr val="000000"/>
              </a:buClr>
            </a:pPr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3865860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Заголовок 3"/>
          <p:cNvSpPr>
            <a:spLocks noGrp="1"/>
          </p:cNvSpPr>
          <p:nvPr>
            <p:ph type="title"/>
          </p:nvPr>
        </p:nvSpPr>
        <p:spPr bwMode="auto">
          <a:xfrm>
            <a:off x="1738313" y="698501"/>
            <a:ext cx="8572500" cy="681121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 fontScale="90000"/>
          </a:bodyPr>
          <a:lstStyle/>
          <a:p>
            <a:pPr algn="ctr" eaLnBrk="1" hangingPunct="1"/>
            <a:r>
              <a:rPr lang="ru-RU" sz="2200" b="1" dirty="0"/>
              <a:t>КОНТРОЛЬ МЕСТОПОЛОЖЕНИЯ НАЗЕМНЫХ СТАНЦИЙ ГЕОСТАЦИОНАРНОЙ СПУТНИКОВОЙ СВЯЗИ (ЗСГСС)</a:t>
            </a:r>
            <a:r>
              <a:rPr lang="ru-RU" sz="1900" b="1" dirty="0"/>
              <a:t/>
            </a:r>
            <a:br>
              <a:rPr lang="ru-RU" sz="1900" b="1" dirty="0"/>
            </a:br>
            <a:endParaRPr lang="ru-RU" sz="1900" dirty="0"/>
          </a:p>
        </p:txBody>
      </p:sp>
      <p:sp>
        <p:nvSpPr>
          <p:cNvPr id="14339" name="Содержимое 4"/>
          <p:cNvSpPr>
            <a:spLocks noGrp="1"/>
          </p:cNvSpPr>
          <p:nvPr>
            <p:ph idx="1"/>
          </p:nvPr>
        </p:nvSpPr>
        <p:spPr bwMode="auto">
          <a:xfrm>
            <a:off x="1857375" y="1765301"/>
            <a:ext cx="8572500" cy="4316413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 fontScale="92500" lnSpcReduction="10000"/>
          </a:bodyPr>
          <a:lstStyle/>
          <a:p>
            <a:pPr>
              <a:lnSpc>
                <a:spcPct val="93000"/>
              </a:lnSpc>
              <a:spcBef>
                <a:spcPct val="0"/>
              </a:spcBef>
              <a:spcAft>
                <a:spcPts val="1800"/>
              </a:spcAft>
              <a:buClr>
                <a:srgbClr val="000000"/>
              </a:buClr>
            </a:pPr>
            <a:r>
              <a:rPr kumimoji="0" lang="ru-RU" b="1" dirty="0" smtClean="0"/>
              <a:t>ЗАДАЧИ:</a:t>
            </a:r>
          </a:p>
          <a:p>
            <a:pPr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Font typeface="Wingdings" pitchFamily="2" charset="2"/>
              <a:buChar char="Ø"/>
            </a:pPr>
            <a:r>
              <a:rPr kumimoji="0" lang="en-US" dirty="0" smtClean="0"/>
              <a:t>  </a:t>
            </a:r>
            <a:r>
              <a:rPr kumimoji="0" lang="ru-RU" dirty="0" smtClean="0"/>
              <a:t>Определение местоположения ЗСГСС, не соответствующей нормативным требованиям на передатчик (на ширину рабочей полосы и/или внеполосного радиоизлучения).</a:t>
            </a:r>
          </a:p>
          <a:p>
            <a:pPr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Font typeface="Wingdings" pitchFamily="2" charset="2"/>
              <a:buChar char="Ø"/>
            </a:pPr>
            <a:r>
              <a:rPr kumimoji="0" lang="en-US" dirty="0" smtClean="0"/>
              <a:t>  </a:t>
            </a:r>
            <a:r>
              <a:rPr kumimoji="0" lang="ru-RU" dirty="0" smtClean="0"/>
              <a:t>Контроль заявленного местоположения излучающей ЗСГСС фактическому.</a:t>
            </a:r>
          </a:p>
          <a:p>
            <a:pPr eaLnBrk="1">
              <a:lnSpc>
                <a:spcPct val="100000"/>
              </a:lnSpc>
              <a:spcBef>
                <a:spcPct val="0"/>
              </a:spcBef>
              <a:buClr>
                <a:srgbClr val="000000"/>
              </a:buClr>
              <a:buFont typeface="Wingdings" pitchFamily="2" charset="2"/>
              <a:buChar char="Ø"/>
            </a:pPr>
            <a:r>
              <a:rPr kumimoji="0" lang="en-US" dirty="0" smtClean="0"/>
              <a:t> </a:t>
            </a:r>
            <a:r>
              <a:rPr kumimoji="0" lang="ru-RU" dirty="0" smtClean="0"/>
              <a:t> Определение местоположения станции несанкционированного (противоправного, злонамеренного) радиоизлучения.</a:t>
            </a:r>
          </a:p>
          <a:p>
            <a:pPr eaLnBrk="1">
              <a:lnSpc>
                <a:spcPct val="93000"/>
              </a:lnSpc>
              <a:spcBef>
                <a:spcPct val="0"/>
              </a:spcBef>
              <a:buClr>
                <a:srgbClr val="000000"/>
              </a:buClr>
            </a:pPr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1041618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Заголовок 3"/>
          <p:cNvSpPr>
            <a:spLocks noGrp="1"/>
          </p:cNvSpPr>
          <p:nvPr>
            <p:ph type="title"/>
          </p:nvPr>
        </p:nvSpPr>
        <p:spPr bwMode="auto">
          <a:xfrm>
            <a:off x="1738313" y="784225"/>
            <a:ext cx="8572500" cy="7112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pPr algn="ctr" eaLnBrk="1" hangingPunct="1"/>
            <a:r>
              <a:rPr lang="ru-RU" sz="2000" b="1" dirty="0"/>
              <a:t>РЕШЕНИЕ ЗАДАЧИ ОПРЕДЕЛЕНИЯ МЕСТОПОЛОЖЕНИЯ ЗСГСС</a:t>
            </a:r>
            <a:r>
              <a:rPr lang="ru-RU" sz="1900" b="1" dirty="0"/>
              <a:t/>
            </a:r>
            <a:br>
              <a:rPr lang="ru-RU" sz="1900" b="1" dirty="0"/>
            </a:br>
            <a:endParaRPr lang="ru-RU" sz="1900" dirty="0"/>
          </a:p>
        </p:txBody>
      </p:sp>
      <p:sp>
        <p:nvSpPr>
          <p:cNvPr id="15363" name="Содержимое 4"/>
          <p:cNvSpPr>
            <a:spLocks noGrp="1"/>
          </p:cNvSpPr>
          <p:nvPr>
            <p:ph idx="1"/>
          </p:nvPr>
        </p:nvSpPr>
        <p:spPr bwMode="auto">
          <a:xfrm>
            <a:off x="1738313" y="1643064"/>
            <a:ext cx="8572500" cy="4930775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 fontScale="92500"/>
          </a:bodyPr>
          <a:lstStyle/>
          <a:p>
            <a:pPr eaLnBrk="1">
              <a:lnSpc>
                <a:spcPct val="93000"/>
              </a:lnSpc>
              <a:spcBef>
                <a:spcPct val="0"/>
              </a:spcBef>
              <a:buClr>
                <a:srgbClr val="000000"/>
              </a:buClr>
            </a:pPr>
            <a:r>
              <a:rPr kumimoji="0" lang="ru-RU" dirty="0" smtClean="0"/>
              <a:t>Этап 1. Оценка несущей частоты излучения (НЧИ) и района местоположения ЗСГСС  с точностью в радиусе не более 20 км. </a:t>
            </a:r>
          </a:p>
          <a:p>
            <a:pPr eaLnBrk="1">
              <a:lnSpc>
                <a:spcPct val="93000"/>
              </a:lnSpc>
              <a:spcBef>
                <a:spcPct val="0"/>
              </a:spcBef>
              <a:buClr>
                <a:srgbClr val="000000"/>
              </a:buClr>
            </a:pPr>
            <a:endParaRPr kumimoji="0" lang="ru-RU" dirty="0" smtClean="0"/>
          </a:p>
          <a:p>
            <a:pPr eaLnBrk="1">
              <a:lnSpc>
                <a:spcPct val="93000"/>
              </a:lnSpc>
              <a:spcBef>
                <a:spcPct val="0"/>
              </a:spcBef>
              <a:buClr>
                <a:srgbClr val="000000"/>
              </a:buClr>
            </a:pPr>
            <a:r>
              <a:rPr kumimoji="0" lang="ru-RU" dirty="0" smtClean="0"/>
              <a:t>Этап 2. Уточнение местоположения ЗСГСС с помощью:</a:t>
            </a:r>
          </a:p>
          <a:p>
            <a:pPr eaLnBrk="1">
              <a:lnSpc>
                <a:spcPct val="93000"/>
              </a:lnSpc>
              <a:spcBef>
                <a:spcPct val="0"/>
              </a:spcBef>
              <a:buClr>
                <a:srgbClr val="000000"/>
              </a:buClr>
              <a:buFont typeface="Wingdings" pitchFamily="2" charset="2"/>
              <a:buChar char="Ø"/>
            </a:pPr>
            <a:r>
              <a:rPr kumimoji="0" lang="ru-RU" dirty="0" smtClean="0"/>
              <a:t> </a:t>
            </a:r>
            <a:r>
              <a:rPr kumimoji="0" lang="en-US" dirty="0" smtClean="0"/>
              <a:t> </a:t>
            </a:r>
            <a:r>
              <a:rPr kumimoji="0" lang="ru-RU" dirty="0" smtClean="0"/>
              <a:t>пеленгации источника излучения оцененного НЧИ низко орбитальными</a:t>
            </a:r>
            <a:r>
              <a:rPr kumimoji="0" lang="en-US" dirty="0" smtClean="0"/>
              <a:t> </a:t>
            </a:r>
            <a:r>
              <a:rPr kumimoji="0" lang="ru-RU" dirty="0" smtClean="0"/>
              <a:t>космическими аппаратами (КА);</a:t>
            </a:r>
          </a:p>
          <a:p>
            <a:pPr eaLnBrk="1">
              <a:lnSpc>
                <a:spcPct val="93000"/>
              </a:lnSpc>
              <a:spcBef>
                <a:spcPct val="0"/>
              </a:spcBef>
              <a:buClr>
                <a:srgbClr val="000000"/>
              </a:buClr>
              <a:buFont typeface="Wingdings" pitchFamily="2" charset="2"/>
              <a:buChar char="Ø"/>
            </a:pPr>
            <a:r>
              <a:rPr kumimoji="0" lang="ru-RU" dirty="0" smtClean="0"/>
              <a:t> </a:t>
            </a:r>
            <a:r>
              <a:rPr kumimoji="0" lang="en-US" dirty="0" smtClean="0"/>
              <a:t> </a:t>
            </a:r>
            <a:r>
              <a:rPr kumimoji="0" lang="ru-RU" dirty="0" smtClean="0"/>
              <a:t>пеленгации источника излучения оцененного НЧИ летательным аппаратом (ЛА) (самолет/вертолет РЭБ);</a:t>
            </a:r>
          </a:p>
          <a:p>
            <a:pPr eaLnBrk="1">
              <a:lnSpc>
                <a:spcPct val="93000"/>
              </a:lnSpc>
              <a:spcBef>
                <a:spcPct val="0"/>
              </a:spcBef>
              <a:buClr>
                <a:srgbClr val="000000"/>
              </a:buClr>
              <a:buFont typeface="Wingdings" pitchFamily="2" charset="2"/>
              <a:buChar char="Ø"/>
            </a:pPr>
            <a:r>
              <a:rPr kumimoji="0" lang="ru-RU" dirty="0" smtClean="0"/>
              <a:t> </a:t>
            </a:r>
            <a:r>
              <a:rPr kumimoji="0" lang="en-US" dirty="0" smtClean="0"/>
              <a:t> </a:t>
            </a:r>
            <a:r>
              <a:rPr kumimoji="0" lang="ru-RU" dirty="0" smtClean="0"/>
              <a:t>пеленгации источника излучения оцененного НЧИ беспилотными летательными  аппаратами; </a:t>
            </a:r>
          </a:p>
          <a:p>
            <a:pPr eaLnBrk="1">
              <a:lnSpc>
                <a:spcPct val="93000"/>
              </a:lnSpc>
              <a:spcBef>
                <a:spcPct val="0"/>
              </a:spcBef>
              <a:buClr>
                <a:srgbClr val="000000"/>
              </a:buClr>
              <a:buFont typeface="Wingdings" pitchFamily="2" charset="2"/>
              <a:buChar char="Ø"/>
            </a:pPr>
            <a:r>
              <a:rPr kumimoji="0" lang="ru-RU" dirty="0" smtClean="0"/>
              <a:t> </a:t>
            </a:r>
            <a:r>
              <a:rPr kumimoji="0" lang="en-US" dirty="0" smtClean="0"/>
              <a:t> </a:t>
            </a:r>
            <a:r>
              <a:rPr kumimoji="0" lang="ru-RU" dirty="0" smtClean="0"/>
              <a:t>анализа снимков земной поверхности с КА и других ЛА;</a:t>
            </a:r>
          </a:p>
          <a:p>
            <a:pPr eaLnBrk="1">
              <a:lnSpc>
                <a:spcPct val="93000"/>
              </a:lnSpc>
              <a:spcBef>
                <a:spcPct val="0"/>
              </a:spcBef>
              <a:buClr>
                <a:srgbClr val="000000"/>
              </a:buClr>
              <a:buFont typeface="Wingdings" pitchFamily="2" charset="2"/>
              <a:buChar char="Ø"/>
            </a:pPr>
            <a:r>
              <a:rPr kumimoji="0" lang="ru-RU" dirty="0" smtClean="0"/>
              <a:t> </a:t>
            </a:r>
            <a:r>
              <a:rPr kumimoji="0" lang="en-US" dirty="0" smtClean="0"/>
              <a:t> </a:t>
            </a:r>
            <a:r>
              <a:rPr kumimoji="0" lang="ru-RU" dirty="0" smtClean="0"/>
              <a:t>БД с координатами ЗСГСС.</a:t>
            </a:r>
          </a:p>
        </p:txBody>
      </p:sp>
    </p:spTree>
    <p:extLst>
      <p:ext uri="{BB962C8B-B14F-4D97-AF65-F5344CB8AC3E}">
        <p14:creationId xmlns:p14="http://schemas.microsoft.com/office/powerpoint/2010/main" val="1840128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Заголовок 1"/>
          <p:cNvSpPr>
            <a:spLocks noGrp="1"/>
          </p:cNvSpPr>
          <p:nvPr>
            <p:ph type="title"/>
          </p:nvPr>
        </p:nvSpPr>
        <p:spPr bwMode="auto">
          <a:xfrm>
            <a:off x="1738313" y="571500"/>
            <a:ext cx="8572500" cy="527050"/>
          </a:xfrm>
          <a:noFill/>
          <a:ln>
            <a:miter lim="800000"/>
            <a:headEnd/>
            <a:tailEnd/>
          </a:ln>
        </p:spPr>
        <p:txBody>
          <a:bodyPr vert="horz" wrap="square" lIns="82945" tIns="41473" rIns="82945" bIns="41473" numCol="1" rtlCol="0" anchor="ctr" anchorCtr="0" compatLnSpc="1">
            <a:prstTxWarp prst="textNoShape">
              <a:avLst/>
            </a:prstTxWarp>
            <a:normAutofit fontScale="90000"/>
          </a:bodyPr>
          <a:lstStyle/>
          <a:p>
            <a:pPr algn="ctr" eaLnBrk="1" hangingPunct="1"/>
            <a:r>
              <a:rPr kumimoji="0" lang="ru-RU" b="1" dirty="0" smtClean="0">
                <a:cs typeface="Arial" pitchFamily="34" charset="0"/>
              </a:rPr>
              <a:t>Схема расположения элементов ГСС</a:t>
            </a:r>
            <a:endParaRPr kumimoji="0" lang="ru-RU" b="1" dirty="0" smtClean="0"/>
          </a:p>
        </p:txBody>
      </p:sp>
      <p:pic>
        <p:nvPicPr>
          <p:cNvPr id="16387" name="Picture 5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2384426" y="1098551"/>
            <a:ext cx="6729413" cy="5186363"/>
          </a:xfrm>
          <a:noFill/>
          <a:ln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390291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 10"/>
          <p:cNvSpPr/>
          <p:nvPr/>
        </p:nvSpPr>
        <p:spPr>
          <a:xfrm>
            <a:off x="5581650" y="2214563"/>
            <a:ext cx="941388" cy="90011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0" name="Прямоугольник 9"/>
          <p:cNvSpPr/>
          <p:nvPr/>
        </p:nvSpPr>
        <p:spPr>
          <a:xfrm>
            <a:off x="2084388" y="1916114"/>
            <a:ext cx="2373312" cy="160178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7412" name="Заголовок 1"/>
          <p:cNvSpPr>
            <a:spLocks noGrp="1"/>
          </p:cNvSpPr>
          <p:nvPr>
            <p:ph type="title"/>
          </p:nvPr>
        </p:nvSpPr>
        <p:spPr bwMode="auto">
          <a:xfrm>
            <a:off x="1712913" y="677863"/>
            <a:ext cx="8572500" cy="500062"/>
          </a:xfrm>
          <a:noFill/>
          <a:ln>
            <a:miter lim="800000"/>
            <a:headEnd/>
            <a:tailEnd/>
          </a:ln>
        </p:spPr>
        <p:txBody>
          <a:bodyPr vert="horz" wrap="square" lIns="82945" tIns="41473" rIns="82945" bIns="41473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1" hangingPunct="1"/>
            <a:r>
              <a:rPr lang="ru-RU" sz="2000" b="1" dirty="0"/>
              <a:t>Математическое представление метода определения местоположения неизвестной ЗСГСС </a:t>
            </a:r>
          </a:p>
        </p:txBody>
      </p:sp>
      <p:sp>
        <p:nvSpPr>
          <p:cNvPr id="17413" name="TextBox 13"/>
          <p:cNvSpPr txBox="1">
            <a:spLocks noChangeArrowheads="1"/>
          </p:cNvSpPr>
          <p:nvPr/>
        </p:nvSpPr>
        <p:spPr bwMode="auto">
          <a:xfrm>
            <a:off x="2176464" y="2108201"/>
            <a:ext cx="1825625" cy="3127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2945" tIns="41473" rIns="82945" bIns="41473">
            <a:spAutoFit/>
          </a:bodyPr>
          <a:lstStyle/>
          <a:p>
            <a:pPr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US" sz="1600"/>
              <a:t>dt=dt</a:t>
            </a:r>
            <a:r>
              <a:rPr lang="en-US" sz="1600" baseline="-25000"/>
              <a:t>3</a:t>
            </a:r>
            <a:r>
              <a:rPr lang="en-US" sz="1600"/>
              <a:t>+dt</a:t>
            </a:r>
            <a:r>
              <a:rPr lang="en-US" sz="1600" baseline="-25000"/>
              <a:t>1</a:t>
            </a:r>
            <a:r>
              <a:rPr lang="en-US" sz="1600"/>
              <a:t>-dt</a:t>
            </a:r>
            <a:r>
              <a:rPr lang="en-US" sz="1600" baseline="-25000"/>
              <a:t>4</a:t>
            </a:r>
            <a:r>
              <a:rPr lang="en-US" sz="1600"/>
              <a:t>-dt</a:t>
            </a:r>
            <a:r>
              <a:rPr lang="en-US" sz="1600" baseline="-25000"/>
              <a:t>2</a:t>
            </a:r>
            <a:endParaRPr lang="ru-RU" sz="1600" baseline="-25000"/>
          </a:p>
        </p:txBody>
      </p:sp>
      <p:sp>
        <p:nvSpPr>
          <p:cNvPr id="17414" name="Прямоугольник 14"/>
          <p:cNvSpPr>
            <a:spLocks noChangeArrowheads="1"/>
          </p:cNvSpPr>
          <p:nvPr/>
        </p:nvSpPr>
        <p:spPr bwMode="auto">
          <a:xfrm>
            <a:off x="2185989" y="2520951"/>
            <a:ext cx="1913181" cy="3127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945" tIns="41473" rIns="82945" bIns="41473">
            <a:spAutoFit/>
          </a:bodyPr>
          <a:lstStyle/>
          <a:p>
            <a:pPr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US" sz="1600"/>
              <a:t>df=</a:t>
            </a:r>
            <a:r>
              <a:rPr lang="en-US" sz="1600">
                <a:sym typeface="Symbol" pitchFamily="18" charset="2"/>
              </a:rPr>
              <a:t>f+</a:t>
            </a:r>
            <a:r>
              <a:rPr lang="en-US" sz="1600"/>
              <a:t>df</a:t>
            </a:r>
            <a:r>
              <a:rPr lang="en-US" sz="1600" baseline="-25000"/>
              <a:t>3</a:t>
            </a:r>
            <a:r>
              <a:rPr lang="en-US" sz="1600"/>
              <a:t>+df</a:t>
            </a:r>
            <a:r>
              <a:rPr lang="en-US" sz="1600" baseline="-25000"/>
              <a:t>1</a:t>
            </a:r>
            <a:r>
              <a:rPr lang="en-US" sz="1600"/>
              <a:t>-df</a:t>
            </a:r>
            <a:r>
              <a:rPr lang="en-US" sz="1600" baseline="-25000"/>
              <a:t>4</a:t>
            </a:r>
            <a:r>
              <a:rPr lang="en-US" sz="1600"/>
              <a:t>-df</a:t>
            </a:r>
            <a:r>
              <a:rPr lang="en-US" sz="1600" baseline="-25000"/>
              <a:t>2</a:t>
            </a:r>
            <a:endParaRPr lang="ru-RU" sz="1600" baseline="-25000"/>
          </a:p>
        </p:txBody>
      </p:sp>
      <p:sp>
        <p:nvSpPr>
          <p:cNvPr id="17415" name="Прямоугольник 15"/>
          <p:cNvSpPr>
            <a:spLocks noChangeArrowheads="1"/>
          </p:cNvSpPr>
          <p:nvPr/>
        </p:nvSpPr>
        <p:spPr bwMode="auto">
          <a:xfrm>
            <a:off x="2206626" y="2909889"/>
            <a:ext cx="2041421" cy="3127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945" tIns="41473" rIns="82945" bIns="41473">
            <a:spAutoFit/>
          </a:bodyPr>
          <a:lstStyle/>
          <a:p>
            <a:pPr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US" sz="1600">
                <a:sym typeface="Symbol" pitchFamily="18" charset="2"/>
              </a:rPr>
              <a:t>f</a:t>
            </a:r>
            <a:r>
              <a:rPr lang="en-US" sz="1600"/>
              <a:t>=df</a:t>
            </a:r>
            <a:r>
              <a:rPr lang="en-US" sz="1600">
                <a:sym typeface="Symbol" pitchFamily="18" charset="2"/>
              </a:rPr>
              <a:t>-</a:t>
            </a:r>
            <a:r>
              <a:rPr lang="en-US" sz="1600"/>
              <a:t>df</a:t>
            </a:r>
            <a:r>
              <a:rPr lang="en-US" sz="1600" baseline="-25000"/>
              <a:t>3</a:t>
            </a:r>
            <a:r>
              <a:rPr lang="en-US" sz="1600"/>
              <a:t>-df</a:t>
            </a:r>
            <a:r>
              <a:rPr lang="ru-RU" sz="1600" baseline="-25000"/>
              <a:t>к</a:t>
            </a:r>
            <a:r>
              <a:rPr lang="en-US" sz="1600" baseline="-25000"/>
              <a:t>1</a:t>
            </a:r>
            <a:r>
              <a:rPr lang="ru-RU" sz="1600"/>
              <a:t>+</a:t>
            </a:r>
            <a:r>
              <a:rPr lang="en-US" sz="1600"/>
              <a:t>df</a:t>
            </a:r>
            <a:r>
              <a:rPr lang="en-US" sz="1600" baseline="-25000"/>
              <a:t>4</a:t>
            </a:r>
            <a:r>
              <a:rPr lang="ru-RU" sz="1600"/>
              <a:t>+</a:t>
            </a:r>
            <a:r>
              <a:rPr lang="en-US" sz="1600"/>
              <a:t>df</a:t>
            </a:r>
            <a:r>
              <a:rPr lang="ru-RU" sz="1600" baseline="-25000"/>
              <a:t>к</a:t>
            </a:r>
            <a:r>
              <a:rPr lang="en-US" sz="1600" baseline="-25000"/>
              <a:t>2</a:t>
            </a:r>
            <a:endParaRPr lang="ru-RU" sz="1600" baseline="-25000"/>
          </a:p>
        </p:txBody>
      </p:sp>
      <p:sp>
        <p:nvSpPr>
          <p:cNvPr id="17416" name="Стрелка вправо 16"/>
          <p:cNvSpPr>
            <a:spLocks noChangeArrowheads="1"/>
          </p:cNvSpPr>
          <p:nvPr/>
        </p:nvSpPr>
        <p:spPr bwMode="auto">
          <a:xfrm>
            <a:off x="4724400" y="2338389"/>
            <a:ext cx="647700" cy="649287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B8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82945" tIns="41473" rIns="82945" bIns="41473"/>
          <a:lstStyle/>
          <a:p>
            <a:pPr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ru-RU" sz="1600"/>
          </a:p>
        </p:txBody>
      </p:sp>
      <p:sp>
        <p:nvSpPr>
          <p:cNvPr id="17417" name="TextBox 17"/>
          <p:cNvSpPr txBox="1">
            <a:spLocks noChangeArrowheads="1"/>
          </p:cNvSpPr>
          <p:nvPr/>
        </p:nvSpPr>
        <p:spPr bwMode="auto">
          <a:xfrm>
            <a:off x="5689601" y="2397126"/>
            <a:ext cx="720725" cy="536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2945" tIns="41473" rIns="82945" bIns="41473">
            <a:spAutoFit/>
          </a:bodyPr>
          <a:lstStyle/>
          <a:p>
            <a:pPr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US" sz="1600" dirty="0"/>
              <a:t>dt</a:t>
            </a:r>
            <a:r>
              <a:rPr lang="en-US" sz="1600" baseline="-25000" dirty="0"/>
              <a:t>1</a:t>
            </a:r>
            <a:r>
              <a:rPr lang="en-US" sz="1600" dirty="0"/>
              <a:t>-dt</a:t>
            </a:r>
            <a:r>
              <a:rPr lang="en-US" sz="1600" baseline="-25000" dirty="0"/>
              <a:t>2</a:t>
            </a:r>
            <a:endParaRPr lang="ru-RU" sz="1600" dirty="0"/>
          </a:p>
          <a:p>
            <a:pPr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US" sz="1600" dirty="0"/>
              <a:t>df</a:t>
            </a:r>
            <a:r>
              <a:rPr lang="en-US" sz="1600" baseline="-25000" dirty="0"/>
              <a:t>1</a:t>
            </a:r>
            <a:r>
              <a:rPr lang="en-US" sz="1600" dirty="0"/>
              <a:t>-df</a:t>
            </a:r>
            <a:r>
              <a:rPr lang="en-US" sz="1600" baseline="-25000" dirty="0"/>
              <a:t>2</a:t>
            </a:r>
            <a:endParaRPr lang="ru-RU" sz="1600" dirty="0"/>
          </a:p>
        </p:txBody>
      </p:sp>
      <p:sp>
        <p:nvSpPr>
          <p:cNvPr id="13" name="Прямоугольник 12"/>
          <p:cNvSpPr/>
          <p:nvPr/>
        </p:nvSpPr>
        <p:spPr>
          <a:xfrm>
            <a:off x="7610476" y="1396539"/>
            <a:ext cx="2373313" cy="258808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ru-RU" sz="1600" dirty="0">
                <a:solidFill>
                  <a:schemeClr val="tx1"/>
                </a:solidFill>
                <a:cs typeface="Arial" charset="0"/>
              </a:rPr>
              <a:t>Построение плоскостей 2-го порядка и линий их пересечений с поверхностью Земли</a:t>
            </a:r>
            <a:r>
              <a:rPr lang="en-US" sz="1600" dirty="0">
                <a:solidFill>
                  <a:schemeClr val="tx1"/>
                </a:solidFill>
                <a:cs typeface="Arial" charset="0"/>
              </a:rPr>
              <a:t>.</a:t>
            </a:r>
            <a:endParaRPr lang="ru-RU" sz="1600" dirty="0">
              <a:solidFill>
                <a:schemeClr val="tx1"/>
              </a:solidFill>
              <a:cs typeface="Arial" charset="0"/>
            </a:endParaRPr>
          </a:p>
          <a:p>
            <a:pPr>
              <a:defRPr/>
            </a:pPr>
            <a:r>
              <a:rPr lang="ru-RU" sz="1600" dirty="0">
                <a:solidFill>
                  <a:schemeClr val="tx1"/>
                </a:solidFill>
                <a:cs typeface="Arial" charset="0"/>
              </a:rPr>
              <a:t>Линии – геометрическое место точек, для которых временной (</a:t>
            </a:r>
            <a:r>
              <a:rPr lang="en-US" sz="1600" dirty="0">
                <a:solidFill>
                  <a:schemeClr val="tx1"/>
                </a:solidFill>
                <a:cs typeface="Arial" charset="0"/>
              </a:rPr>
              <a:t>TDOA)</a:t>
            </a:r>
            <a:r>
              <a:rPr lang="ru-RU" sz="1600" dirty="0">
                <a:solidFill>
                  <a:schemeClr val="tx1"/>
                </a:solidFill>
                <a:cs typeface="Arial" charset="0"/>
              </a:rPr>
              <a:t> и частотный </a:t>
            </a:r>
            <a:r>
              <a:rPr lang="en-US" sz="1600" dirty="0">
                <a:solidFill>
                  <a:schemeClr val="tx1"/>
                </a:solidFill>
                <a:cs typeface="Arial" charset="0"/>
              </a:rPr>
              <a:t>(FDOA) </a:t>
            </a:r>
            <a:r>
              <a:rPr lang="ru-RU" sz="1600" dirty="0">
                <a:solidFill>
                  <a:schemeClr val="tx1"/>
                </a:solidFill>
                <a:cs typeface="Arial" charset="0"/>
              </a:rPr>
              <a:t>сдвиги равны найденным </a:t>
            </a:r>
          </a:p>
        </p:txBody>
      </p:sp>
      <p:sp>
        <p:nvSpPr>
          <p:cNvPr id="14" name="Прямоугольник 13"/>
          <p:cNvSpPr/>
          <p:nvPr/>
        </p:nvSpPr>
        <p:spPr>
          <a:xfrm>
            <a:off x="7620000" y="4916693"/>
            <a:ext cx="2363788" cy="120808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ru-RU" dirty="0">
                <a:solidFill>
                  <a:schemeClr val="tx1"/>
                </a:solidFill>
                <a:cs typeface="Arial" charset="0"/>
              </a:rPr>
              <a:t>Вынос в натуру:  построение линий </a:t>
            </a:r>
            <a:r>
              <a:rPr lang="en-US" dirty="0">
                <a:solidFill>
                  <a:schemeClr val="tx1"/>
                </a:solidFill>
                <a:cs typeface="Arial" charset="0"/>
              </a:rPr>
              <a:t>TDOA </a:t>
            </a:r>
            <a:r>
              <a:rPr lang="ru-RU" dirty="0">
                <a:solidFill>
                  <a:schemeClr val="tx1"/>
                </a:solidFill>
                <a:cs typeface="Arial" charset="0"/>
              </a:rPr>
              <a:t>и </a:t>
            </a:r>
            <a:r>
              <a:rPr lang="en-US" dirty="0">
                <a:solidFill>
                  <a:schemeClr val="tx1"/>
                </a:solidFill>
                <a:cs typeface="Arial" charset="0"/>
              </a:rPr>
              <a:t>FDOA </a:t>
            </a:r>
            <a:r>
              <a:rPr lang="ru-RU" dirty="0">
                <a:solidFill>
                  <a:schemeClr val="tx1"/>
                </a:solidFill>
                <a:cs typeface="Arial" charset="0"/>
              </a:rPr>
              <a:t>в ГИС</a:t>
            </a:r>
          </a:p>
        </p:txBody>
      </p:sp>
      <p:sp>
        <p:nvSpPr>
          <p:cNvPr id="17420" name="Стрелка вправо 16"/>
          <p:cNvSpPr>
            <a:spLocks noChangeArrowheads="1"/>
          </p:cNvSpPr>
          <p:nvPr/>
        </p:nvSpPr>
        <p:spPr bwMode="auto">
          <a:xfrm>
            <a:off x="6761163" y="2360614"/>
            <a:ext cx="647700" cy="649287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B8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82945" tIns="41473" rIns="82945" bIns="41473"/>
          <a:lstStyle/>
          <a:p>
            <a:pPr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ru-RU" sz="1600"/>
          </a:p>
        </p:txBody>
      </p:sp>
      <p:sp>
        <p:nvSpPr>
          <p:cNvPr id="17421" name="Стрелка вправо 16"/>
          <p:cNvSpPr>
            <a:spLocks noChangeArrowheads="1"/>
          </p:cNvSpPr>
          <p:nvPr/>
        </p:nvSpPr>
        <p:spPr bwMode="auto">
          <a:xfrm rot="5400000">
            <a:off x="8458994" y="4113038"/>
            <a:ext cx="647700" cy="649288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B8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82945" tIns="41473" rIns="82945" bIns="41473"/>
          <a:lstStyle/>
          <a:p>
            <a:pPr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ru-RU" sz="1600"/>
          </a:p>
        </p:txBody>
      </p:sp>
      <p:sp>
        <p:nvSpPr>
          <p:cNvPr id="15" name="Дуга 14"/>
          <p:cNvSpPr/>
          <p:nvPr/>
        </p:nvSpPr>
        <p:spPr>
          <a:xfrm>
            <a:off x="6200775" y="2338388"/>
            <a:ext cx="209550" cy="647700"/>
          </a:xfrm>
          <a:prstGeom prst="arc">
            <a:avLst>
              <a:gd name="adj1" fmla="val 16200013"/>
              <a:gd name="adj2" fmla="val 5531678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Дуга 15"/>
          <p:cNvSpPr/>
          <p:nvPr/>
        </p:nvSpPr>
        <p:spPr>
          <a:xfrm>
            <a:off x="5689600" y="2339975"/>
            <a:ext cx="259246" cy="647700"/>
          </a:xfrm>
          <a:prstGeom prst="arc">
            <a:avLst>
              <a:gd name="adj1" fmla="val 5422434"/>
              <a:gd name="adj2" fmla="val 16210026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47814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34" name="Group 1"/>
          <p:cNvGrpSpPr>
            <a:grpSpLocks/>
          </p:cNvGrpSpPr>
          <p:nvPr/>
        </p:nvGrpSpPr>
        <p:grpSpPr bwMode="auto">
          <a:xfrm>
            <a:off x="3459163" y="1177925"/>
            <a:ext cx="5568950" cy="4591050"/>
            <a:chOff x="1356" y="794"/>
            <a:chExt cx="3632" cy="3135"/>
          </a:xfrm>
        </p:grpSpPr>
        <p:pic>
          <p:nvPicPr>
            <p:cNvPr id="18438" name="Picture 2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356" y="794"/>
              <a:ext cx="3632" cy="3135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</p:pic>
        <p:sp>
          <p:nvSpPr>
            <p:cNvPr id="18439" name="Text Box 3"/>
            <p:cNvSpPr txBox="1">
              <a:spLocks noChangeArrowheads="1"/>
            </p:cNvSpPr>
            <p:nvPr/>
          </p:nvSpPr>
          <p:spPr bwMode="auto">
            <a:xfrm>
              <a:off x="2939" y="1594"/>
              <a:ext cx="179" cy="228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tIns="57060"/>
            <a:lstStyle/>
            <a:p>
              <a:pPr>
                <a:lnSpc>
                  <a:spcPct val="95000"/>
                </a:lnSpc>
              </a:pPr>
              <a:r>
                <a:rPr lang="ru-RU" b="1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1</a:t>
              </a:r>
            </a:p>
          </p:txBody>
        </p:sp>
        <p:sp>
          <p:nvSpPr>
            <p:cNvPr id="18440" name="Text Box 4"/>
            <p:cNvSpPr txBox="1">
              <a:spLocks noChangeArrowheads="1"/>
            </p:cNvSpPr>
            <p:nvPr/>
          </p:nvSpPr>
          <p:spPr bwMode="auto">
            <a:xfrm>
              <a:off x="3213" y="2634"/>
              <a:ext cx="179" cy="228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tIns="57060"/>
            <a:lstStyle/>
            <a:p>
              <a:pPr>
                <a:lnSpc>
                  <a:spcPct val="95000"/>
                </a:lnSpc>
              </a:pPr>
              <a:r>
                <a:rPr lang="ru-RU" b="1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2</a:t>
              </a:r>
            </a:p>
          </p:txBody>
        </p:sp>
      </p:grpSp>
      <p:sp>
        <p:nvSpPr>
          <p:cNvPr id="18436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1903413" y="5897564"/>
            <a:ext cx="8228012" cy="365125"/>
          </a:xfrm>
          <a:noFill/>
          <a:ln>
            <a:miter lim="800000"/>
            <a:headEnd/>
            <a:tailEnd/>
          </a:ln>
        </p:spPr>
        <p:txBody>
          <a:bodyPr vert="horz" wrap="square" lIns="82945" tIns="16001" rIns="82945" bIns="41473" numCol="1" rtlCol="0" anchor="t" anchorCtr="0" compatLnSpc="1">
            <a:prstTxWarp prst="textNoShape">
              <a:avLst/>
            </a:prstTxWarp>
            <a:normAutofit/>
          </a:bodyPr>
          <a:lstStyle/>
          <a:p>
            <a:pPr marL="390525" indent="-293688" algn="ctr">
              <a:spcBef>
                <a:spcPct val="0"/>
              </a:spcBef>
              <a:buFont typeface="Times New Roman" pitchFamily="18" charset="0"/>
              <a:buAutoNum type="arabicPeriod"/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</a:pPr>
            <a:r>
              <a:rPr lang="ru-RU" sz="1800" dirty="0"/>
              <a:t>Линия </a:t>
            </a:r>
            <a:r>
              <a:rPr lang="en-US" sz="1800" dirty="0"/>
              <a:t>FDOA</a:t>
            </a:r>
            <a:r>
              <a:rPr lang="ru-RU" sz="1800" dirty="0"/>
              <a:t>      2. Линия </a:t>
            </a:r>
            <a:r>
              <a:rPr lang="en-US" sz="1800" dirty="0"/>
              <a:t>TDOA</a:t>
            </a:r>
            <a:endParaRPr lang="ru-RU" sz="1800" dirty="0"/>
          </a:p>
        </p:txBody>
      </p:sp>
      <p:sp>
        <p:nvSpPr>
          <p:cNvPr id="18437" name="Rectangle 5"/>
          <p:cNvSpPr txBox="1">
            <a:spLocks noChangeArrowheads="1"/>
          </p:cNvSpPr>
          <p:nvPr/>
        </p:nvSpPr>
        <p:spPr bwMode="auto">
          <a:xfrm>
            <a:off x="2027239" y="593725"/>
            <a:ext cx="7735887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tIns="38808"/>
          <a:lstStyle/>
          <a:p>
            <a:pPr eaLnBrk="0" hangingPunct="0">
              <a:lnSpc>
                <a:spcPct val="9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ru-RU" sz="2600" b="1" dirty="0">
                <a:solidFill>
                  <a:schemeClr val="tx2"/>
                </a:solidFill>
                <a:latin typeface="Georgia" pitchFamily="18" charset="0"/>
              </a:rPr>
              <a:t>Пример выноса в натуру</a:t>
            </a:r>
          </a:p>
        </p:txBody>
      </p:sp>
    </p:spTree>
    <p:extLst>
      <p:ext uri="{BB962C8B-B14F-4D97-AF65-F5344CB8AC3E}">
        <p14:creationId xmlns:p14="http://schemas.microsoft.com/office/powerpoint/2010/main" val="224670492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Заголовок 3"/>
          <p:cNvSpPr>
            <a:spLocks noGrp="1"/>
          </p:cNvSpPr>
          <p:nvPr>
            <p:ph type="title"/>
          </p:nvPr>
        </p:nvSpPr>
        <p:spPr bwMode="auto">
          <a:xfrm>
            <a:off x="1719263" y="665163"/>
            <a:ext cx="8769350" cy="905220"/>
          </a:xfrm>
          <a:ln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1" hangingPunct="1"/>
            <a:r>
              <a:rPr lang="ru-RU" sz="2400" b="1" dirty="0"/>
              <a:t>Необходимые условия решения задачи определения местоположения ЗСГСС</a:t>
            </a:r>
            <a:br>
              <a:rPr lang="ru-RU" sz="2400" b="1" dirty="0"/>
            </a:br>
            <a:endParaRPr lang="ru-RU" sz="2400" dirty="0"/>
          </a:p>
        </p:txBody>
      </p:sp>
      <p:sp>
        <p:nvSpPr>
          <p:cNvPr id="19459" name="Содержимое 4"/>
          <p:cNvSpPr>
            <a:spLocks noGrp="1"/>
          </p:cNvSpPr>
          <p:nvPr>
            <p:ph idx="1"/>
          </p:nvPr>
        </p:nvSpPr>
        <p:spPr bwMode="auto">
          <a:xfrm>
            <a:off x="1738313" y="1841001"/>
            <a:ext cx="8572500" cy="4492625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 fontScale="85000" lnSpcReduction="10000"/>
          </a:bodyPr>
          <a:lstStyle/>
          <a:p>
            <a:pPr>
              <a:lnSpc>
                <a:spcPct val="93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Font typeface="Wingdings" pitchFamily="2" charset="2"/>
              <a:buChar char="Ø"/>
            </a:pPr>
            <a:r>
              <a:rPr kumimoji="0" lang="ru-RU" dirty="0" smtClean="0"/>
              <a:t>  </a:t>
            </a:r>
            <a:r>
              <a:rPr kumimoji="0" lang="ru-RU" dirty="0" smtClean="0">
                <a:cs typeface="Arial" pitchFamily="34" charset="0"/>
              </a:rPr>
              <a:t>Возможность приема рабочей полосы определяемой ЗСГСС канала Земля – КА транспондерами основного и бокового КА.</a:t>
            </a:r>
            <a:endParaRPr kumimoji="0" lang="ru-RU" dirty="0" smtClean="0"/>
          </a:p>
          <a:p>
            <a:pPr eaLnBrk="1">
              <a:lnSpc>
                <a:spcPct val="93000"/>
              </a:lnSpc>
              <a:spcBef>
                <a:spcPct val="0"/>
              </a:spcBef>
              <a:buClr>
                <a:srgbClr val="000000"/>
              </a:buClr>
              <a:buFont typeface="Wingdings" pitchFamily="2" charset="2"/>
              <a:buChar char="Ø"/>
            </a:pPr>
            <a:r>
              <a:rPr kumimoji="0" lang="ru-RU" dirty="0" smtClean="0"/>
              <a:t>  Отношение сигнал/помеха на транспондере бокового  КА – не менее чем минус 60 дБ </a:t>
            </a:r>
            <a:r>
              <a:rPr kumimoji="0" lang="ru-RU" dirty="0" smtClean="0">
                <a:cs typeface="Arial" pitchFamily="34" charset="0"/>
              </a:rPr>
              <a:t>(где сигнал – излучение бокового лепестка передающей антенны ЗСГСС, помеха – сигнал штатной ЗСГСС бокового КА в том же частотном диапазоне). </a:t>
            </a:r>
          </a:p>
          <a:p>
            <a:pPr eaLnBrk="1">
              <a:lnSpc>
                <a:spcPct val="93000"/>
              </a:lnSpc>
              <a:spcBef>
                <a:spcPct val="0"/>
              </a:spcBef>
              <a:buClr>
                <a:srgbClr val="000000"/>
              </a:buClr>
            </a:pPr>
            <a:r>
              <a:rPr kumimoji="0" lang="ru-RU" dirty="0">
                <a:cs typeface="Arial" pitchFamily="34" charset="0"/>
              </a:rPr>
              <a:t> </a:t>
            </a:r>
            <a:r>
              <a:rPr kumimoji="0" lang="ru-RU" dirty="0" smtClean="0">
                <a:cs typeface="Arial" pitchFamily="34" charset="0"/>
              </a:rPr>
              <a:t>          Отношение сигнал</a:t>
            </a:r>
            <a:r>
              <a:rPr kumimoji="0" lang="en-US" dirty="0" smtClean="0">
                <a:cs typeface="Arial" pitchFamily="34" charset="0"/>
              </a:rPr>
              <a:t>/</a:t>
            </a:r>
            <a:r>
              <a:rPr kumimoji="0" lang="ru-RU" dirty="0" smtClean="0">
                <a:cs typeface="Arial" pitchFamily="34" charset="0"/>
              </a:rPr>
              <a:t>помеха зависит от угла между основным и      боковым КА, диаграммы направленности антенны ЗСГСС и др.</a:t>
            </a:r>
            <a:endParaRPr kumimoji="0" lang="ru-RU" dirty="0" smtClean="0"/>
          </a:p>
          <a:p>
            <a:pPr eaLnBrk="1">
              <a:lnSpc>
                <a:spcPct val="93000"/>
              </a:lnSpc>
              <a:spcBef>
                <a:spcPct val="0"/>
              </a:spcBef>
              <a:buClr>
                <a:srgbClr val="000000"/>
              </a:buClr>
              <a:buFont typeface="Wingdings" pitchFamily="2" charset="2"/>
              <a:buChar char="Ø"/>
            </a:pPr>
            <a:r>
              <a:rPr kumimoji="0" lang="ru-RU" dirty="0" smtClean="0"/>
              <a:t>  </a:t>
            </a:r>
            <a:r>
              <a:rPr kumimoji="0" lang="ru-RU" dirty="0" smtClean="0">
                <a:cs typeface="Arial" pitchFamily="34" charset="0"/>
              </a:rPr>
              <a:t>Наличие координат местоположения КА в момент измерения.</a:t>
            </a:r>
          </a:p>
          <a:p>
            <a:pPr eaLnBrk="1">
              <a:lnSpc>
                <a:spcPct val="93000"/>
              </a:lnSpc>
              <a:spcBef>
                <a:spcPct val="0"/>
              </a:spcBef>
              <a:buClr>
                <a:srgbClr val="000000"/>
              </a:buClr>
              <a:buFont typeface="Wingdings" pitchFamily="2" charset="2"/>
              <a:buChar char="Ø"/>
            </a:pPr>
            <a:r>
              <a:rPr kumimoji="0" lang="ru-RU" dirty="0" smtClean="0">
                <a:cs typeface="Arial" pitchFamily="34" charset="0"/>
              </a:rPr>
              <a:t>  Наличие координат местоположения антенн калибровочной и приемных станций.</a:t>
            </a:r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2272033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 b="1" dirty="0" smtClean="0">
                <a:cs typeface="Arial" pitchFamily="34" charset="0"/>
              </a:rPr>
              <a:t>Метод определения местоположения ЗСГСС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1738282" y="1175917"/>
            <a:ext cx="8572560" cy="5175187"/>
          </a:xfrm>
        </p:spPr>
        <p:txBody>
          <a:bodyPr>
            <a:normAutofit fontScale="77500" lnSpcReduction="20000"/>
          </a:bodyPr>
          <a:lstStyle/>
          <a:p>
            <a:pPr marL="457200" indent="-457200">
              <a:buAutoNum type="arabicPeriod"/>
            </a:pPr>
            <a:r>
              <a:rPr lang="ru-RU" dirty="0" smtClean="0"/>
              <a:t>Известны координаты приемных антенн ЗСГСС и координаты антенн калибровочных ЗСГСС.</a:t>
            </a:r>
          </a:p>
          <a:p>
            <a:pPr marL="457200" indent="-457200">
              <a:buFontTx/>
              <a:buAutoNum type="arabicPeriod"/>
            </a:pPr>
            <a:r>
              <a:rPr lang="ru-RU" dirty="0" smtClean="0"/>
              <a:t>Сбор данных</a:t>
            </a:r>
            <a:r>
              <a:rPr lang="en-US" dirty="0" smtClean="0"/>
              <a:t>:</a:t>
            </a:r>
            <a:r>
              <a:rPr lang="ru-RU" dirty="0" smtClean="0"/>
              <a:t> выборка сигналов КА, получение координат КА.</a:t>
            </a:r>
          </a:p>
          <a:p>
            <a:pPr marL="457200" indent="-457200">
              <a:buAutoNum type="arabicPeriod"/>
            </a:pPr>
            <a:r>
              <a:rPr lang="ru-RU" dirty="0" smtClean="0"/>
              <a:t>Оценивается ширина рабочего спектра излучающей ЗСГСС и длительность выборки сигналов с основного и бокового КА.</a:t>
            </a:r>
          </a:p>
          <a:p>
            <a:pPr marL="457200" indent="-457200">
              <a:buAutoNum type="arabicPeriod"/>
            </a:pPr>
            <a:r>
              <a:rPr lang="ru-RU" dirty="0" smtClean="0"/>
              <a:t>Оценка значений частотного (</a:t>
            </a:r>
            <a:r>
              <a:rPr lang="en-US" dirty="0" smtClean="0"/>
              <a:t>FDOA</a:t>
            </a:r>
            <a:r>
              <a:rPr lang="ru-RU" dirty="0" smtClean="0"/>
              <a:t>)</a:t>
            </a:r>
            <a:r>
              <a:rPr lang="en-US" dirty="0" smtClean="0"/>
              <a:t> </a:t>
            </a:r>
            <a:r>
              <a:rPr lang="ru-RU" dirty="0" smtClean="0"/>
              <a:t>и временного (</a:t>
            </a:r>
            <a:r>
              <a:rPr lang="en-US" dirty="0" smtClean="0"/>
              <a:t>TDOA</a:t>
            </a:r>
            <a:r>
              <a:rPr lang="ru-RU" dirty="0" smtClean="0"/>
              <a:t>)</a:t>
            </a:r>
            <a:r>
              <a:rPr lang="en-US" dirty="0" smtClean="0"/>
              <a:t> </a:t>
            </a:r>
            <a:r>
              <a:rPr lang="ru-RU" dirty="0" smtClean="0"/>
              <a:t>сдвигов</a:t>
            </a:r>
            <a:r>
              <a:rPr lang="en-US" dirty="0" smtClean="0"/>
              <a:t> </a:t>
            </a:r>
            <a:r>
              <a:rPr lang="ru-RU" dirty="0" smtClean="0"/>
              <a:t>корреляционной функции сигналов неизвестной ЗСГСС с КА.</a:t>
            </a:r>
          </a:p>
          <a:p>
            <a:pPr marL="457200" indent="-457200">
              <a:buAutoNum type="arabicPeriod"/>
            </a:pPr>
            <a:r>
              <a:rPr lang="ru-RU" dirty="0" smtClean="0"/>
              <a:t>Коррекция значений оценок </a:t>
            </a:r>
            <a:r>
              <a:rPr lang="en-US" dirty="0" smtClean="0"/>
              <a:t>FDOA </a:t>
            </a:r>
            <a:r>
              <a:rPr lang="ru-RU" dirty="0" smtClean="0"/>
              <a:t>и </a:t>
            </a:r>
            <a:r>
              <a:rPr lang="en-US" dirty="0" smtClean="0"/>
              <a:t>TDOA</a:t>
            </a:r>
            <a:r>
              <a:rPr lang="ru-RU" dirty="0" smtClean="0"/>
              <a:t> сдвигов по калибровочным ЗСГСС.</a:t>
            </a:r>
          </a:p>
          <a:p>
            <a:pPr marL="457200" indent="-457200">
              <a:buAutoNum type="arabicPeriod"/>
            </a:pPr>
            <a:r>
              <a:rPr lang="ru-RU" dirty="0" smtClean="0"/>
              <a:t>Построение линий </a:t>
            </a:r>
            <a:r>
              <a:rPr lang="en-US" dirty="0" smtClean="0"/>
              <a:t>TDOA </a:t>
            </a:r>
            <a:r>
              <a:rPr lang="ru-RU" dirty="0" smtClean="0"/>
              <a:t>и </a:t>
            </a:r>
            <a:r>
              <a:rPr lang="en-US" dirty="0" smtClean="0"/>
              <a:t>FDOA </a:t>
            </a:r>
            <a:r>
              <a:rPr lang="ru-RU" dirty="0" smtClean="0"/>
              <a:t>в ГИС.</a:t>
            </a:r>
            <a:endParaRPr lang="en-US" dirty="0" smtClean="0"/>
          </a:p>
          <a:p>
            <a:pPr marL="457200" indent="-457200">
              <a:buAutoNum type="arabicPeriod"/>
            </a:pPr>
            <a:r>
              <a:rPr lang="ru-RU" dirty="0" smtClean="0"/>
              <a:t>Построение области пересечения возможных диапазонов поло-</a:t>
            </a:r>
            <a:r>
              <a:rPr lang="ru-RU" dirty="0" err="1" smtClean="0"/>
              <a:t>жений</a:t>
            </a:r>
            <a:r>
              <a:rPr lang="ru-RU" dirty="0" smtClean="0"/>
              <a:t> линий </a:t>
            </a:r>
            <a:r>
              <a:rPr lang="en-US" dirty="0" smtClean="0"/>
              <a:t>TDOA </a:t>
            </a:r>
            <a:r>
              <a:rPr lang="ru-RU" dirty="0" smtClean="0"/>
              <a:t>и </a:t>
            </a:r>
            <a:r>
              <a:rPr lang="en-US" dirty="0" smtClean="0"/>
              <a:t>FDOA </a:t>
            </a:r>
            <a:r>
              <a:rPr lang="ru-RU" dirty="0" smtClean="0"/>
              <a:t>в зависимости от ширины рабочей полосы излучающей ЗСГСС и длительности выборки сигналов КА.</a:t>
            </a:r>
          </a:p>
          <a:p>
            <a:pPr marL="457200" indent="-457200">
              <a:buAutoNum type="arabicPeriod"/>
            </a:pPr>
            <a:r>
              <a:rPr lang="ru-RU" dirty="0" smtClean="0"/>
              <a:t>Оценка радиуса окружности, покрывающей область пересечения.</a:t>
            </a:r>
          </a:p>
          <a:p>
            <a:pPr marL="457200" indent="-457200">
              <a:buFontTx/>
              <a:buAutoNum type="arabicPeriod"/>
            </a:pPr>
            <a:r>
              <a:rPr lang="ru-RU" dirty="0" smtClean="0"/>
              <a:t>Повторение пунктов 3-8 для уточнения местоположения ЗСГСС, пока радиус окружности не достигнет заданного значения.</a:t>
            </a:r>
          </a:p>
          <a:p>
            <a:pPr marL="457200" indent="-457200">
              <a:buAutoNum type="arabicPeriod"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4187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Заголовок 1"/>
          <p:cNvSpPr>
            <a:spLocks noGrp="1"/>
          </p:cNvSpPr>
          <p:nvPr>
            <p:ph type="title"/>
          </p:nvPr>
        </p:nvSpPr>
        <p:spPr bwMode="auto">
          <a:xfrm>
            <a:off x="1738282" y="571480"/>
            <a:ext cx="8572560" cy="888352"/>
          </a:xfrm>
          <a:noFill/>
          <a:ln>
            <a:miter lim="800000"/>
            <a:headEnd/>
            <a:tailEnd/>
          </a:ln>
        </p:spPr>
        <p:txBody>
          <a:bodyPr vert="horz" wrap="square" lIns="82945" tIns="41473" rIns="82945" bIns="41473" numCol="1" rtlCol="0" anchor="ctr" anchorCtr="0" compatLnSpc="1">
            <a:prstTxWarp prst="textNoShape">
              <a:avLst/>
            </a:prstTxWarp>
            <a:normAutofit fontScale="90000"/>
          </a:bodyPr>
          <a:lstStyle/>
          <a:p>
            <a:pPr eaLnBrk="1" hangingPunct="1"/>
            <a:r>
              <a:rPr kumimoji="0" lang="ru-RU" b="1" dirty="0" smtClean="0">
                <a:cs typeface="Arial" pitchFamily="34" charset="0"/>
              </a:rPr>
              <a:t>Необходимость использования КА иностранных государств в качестве боковых</a:t>
            </a:r>
            <a:endParaRPr lang="ru-RU" sz="2600" b="1" dirty="0"/>
          </a:p>
        </p:txBody>
      </p:sp>
      <p:sp>
        <p:nvSpPr>
          <p:cNvPr id="15" name="Содержимое 4"/>
          <p:cNvSpPr>
            <a:spLocks noGrp="1"/>
          </p:cNvSpPr>
          <p:nvPr>
            <p:ph sz="half" idx="4294967295"/>
          </p:nvPr>
        </p:nvSpPr>
        <p:spPr bwMode="auto">
          <a:xfrm>
            <a:off x="1905001" y="2342246"/>
            <a:ext cx="4041775" cy="398898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82945" tIns="41473" rIns="82945" bIns="41473" numCol="1" rtlCol="0" anchor="t" anchorCtr="0" compatLnSpc="1">
            <a:prstTxWarp prst="textNoShape">
              <a:avLst/>
            </a:prstTxWarp>
            <a:normAutofit/>
          </a:bodyPr>
          <a:lstStyle/>
          <a:p>
            <a:pPr marL="414338" indent="-414338">
              <a:buFont typeface="Arial" charset="0"/>
              <a:buAutoNum type="arabicPeriod"/>
            </a:pPr>
            <a:r>
              <a:rPr lang="ru-RU" sz="2000" dirty="0"/>
              <a:t>Координаты КА известны.</a:t>
            </a:r>
            <a:endParaRPr lang="ru-RU" sz="2000" dirty="0">
              <a:cs typeface="Arial" pitchFamily="34" charset="0"/>
            </a:endParaRPr>
          </a:p>
          <a:p>
            <a:pPr marL="414338" indent="-414338">
              <a:buFont typeface="Arial" charset="0"/>
              <a:buAutoNum type="arabicPeriod"/>
            </a:pPr>
            <a:r>
              <a:rPr lang="ru-RU" sz="2000" dirty="0">
                <a:cs typeface="Arial" pitchFamily="34" charset="0"/>
              </a:rPr>
              <a:t>Как правило, можно снять сигнал с бокового КА.</a:t>
            </a:r>
          </a:p>
          <a:p>
            <a:pPr marL="414338" indent="-414338">
              <a:buFont typeface="Arial" charset="0"/>
              <a:buAutoNum type="arabicPeriod"/>
            </a:pPr>
            <a:r>
              <a:rPr lang="ru-RU" sz="2000" dirty="0"/>
              <a:t>Одинаковые поляризации сигналов основного и бокового КА.</a:t>
            </a:r>
          </a:p>
          <a:p>
            <a:pPr marL="414338" indent="-414338">
              <a:buFont typeface="Arial" charset="0"/>
              <a:buAutoNum type="arabicPeriod"/>
            </a:pPr>
            <a:r>
              <a:rPr lang="ru-RU" sz="2000" dirty="0"/>
              <a:t>Низкая плотность КА РФ на ГСО → </a:t>
            </a:r>
            <a:r>
              <a:rPr lang="ru-RU" sz="2000" dirty="0">
                <a:solidFill>
                  <a:srgbClr val="FF0000"/>
                </a:solidFill>
              </a:rPr>
              <a:t>редкая возможность использования близко расположенных основного и бокового КА.</a:t>
            </a:r>
          </a:p>
        </p:txBody>
      </p:sp>
      <p:sp>
        <p:nvSpPr>
          <p:cNvPr id="16" name="Текст 5"/>
          <p:cNvSpPr txBox="1">
            <a:spLocks/>
          </p:cNvSpPr>
          <p:nvPr/>
        </p:nvSpPr>
        <p:spPr>
          <a:xfrm>
            <a:off x="6232112" y="1698368"/>
            <a:ext cx="4041775" cy="4572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vert="horz" wrap="square" lIns="82945" tIns="41473" rIns="82945" bIns="41473" numCol="1" anchorCtr="0" compatLnSpc="1">
            <a:prstTxWarp prst="textNoShape">
              <a:avLst/>
            </a:prstTxWarp>
          </a:bodyPr>
          <a:lstStyle/>
          <a:p>
            <a:pPr marL="44450" indent="-255588" fontAlgn="base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defRPr/>
            </a:pPr>
            <a:r>
              <a:rPr lang="ru-RU" sz="2400" b="1" dirty="0">
                <a:ea typeface="Arial" charset="0"/>
                <a:cs typeface="Arial" charset="0"/>
              </a:rPr>
              <a:t>КА иностранных государств</a:t>
            </a:r>
          </a:p>
        </p:txBody>
      </p:sp>
      <p:sp>
        <p:nvSpPr>
          <p:cNvPr id="17" name="Содержимое 6"/>
          <p:cNvSpPr>
            <a:spLocks noGrp="1"/>
          </p:cNvSpPr>
          <p:nvPr>
            <p:ph sz="quarter" idx="4294967295"/>
          </p:nvPr>
        </p:nvSpPr>
        <p:spPr bwMode="auto">
          <a:xfrm>
            <a:off x="6242051" y="2352185"/>
            <a:ext cx="4041775" cy="3979042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82945" tIns="41473" rIns="82945" bIns="41473" numCol="1" rtlCol="0" anchor="t" anchorCtr="0" compatLnSpc="1">
            <a:prstTxWarp prst="textNoShape">
              <a:avLst/>
            </a:prstTxWarp>
            <a:normAutofit/>
          </a:bodyPr>
          <a:lstStyle/>
          <a:p>
            <a:pPr marL="414338" indent="-414338">
              <a:buFont typeface="Arial" charset="0"/>
              <a:buAutoNum type="arabicPeriod"/>
            </a:pPr>
            <a:r>
              <a:rPr lang="ru-RU" sz="2000" dirty="0"/>
              <a:t>Координаты КА не известны –  необходимо  восстановление по калибровочным ЗСГСС. </a:t>
            </a:r>
          </a:p>
          <a:p>
            <a:pPr marL="414338" indent="-414338">
              <a:buFont typeface="Arial" charset="0"/>
              <a:buAutoNum type="arabicPeriod"/>
            </a:pPr>
            <a:r>
              <a:rPr lang="ru-RU" sz="2000" dirty="0"/>
              <a:t>Сигнал с бокового КА снять нельзя.</a:t>
            </a:r>
          </a:p>
          <a:p>
            <a:pPr marL="414338" indent="-414338">
              <a:buFont typeface="Arial" charset="0"/>
              <a:buAutoNum type="arabicPeriod"/>
            </a:pPr>
            <a:r>
              <a:rPr lang="ru-RU" sz="2000" dirty="0"/>
              <a:t>Требуется антенна с линейной поляризацией.</a:t>
            </a:r>
          </a:p>
          <a:p>
            <a:pPr marL="414338" indent="-414338">
              <a:buFont typeface="Arial" charset="0"/>
              <a:buAutoNum type="arabicPeriod"/>
            </a:pPr>
            <a:r>
              <a:rPr lang="ru-RU" sz="2000" dirty="0"/>
              <a:t>Высокая плотность КА иностранных государств на ГСО → </a:t>
            </a:r>
            <a:r>
              <a:rPr lang="ru-RU" sz="2000" dirty="0">
                <a:solidFill>
                  <a:srgbClr val="FF0000"/>
                </a:solidFill>
              </a:rPr>
              <a:t>частая необходимость использования таких КА в качестве боковых.</a:t>
            </a:r>
          </a:p>
        </p:txBody>
      </p:sp>
      <p:sp>
        <p:nvSpPr>
          <p:cNvPr id="7" name="Текст 5"/>
          <p:cNvSpPr txBox="1">
            <a:spLocks/>
          </p:cNvSpPr>
          <p:nvPr/>
        </p:nvSpPr>
        <p:spPr>
          <a:xfrm>
            <a:off x="1911962" y="1711622"/>
            <a:ext cx="4041775" cy="4572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vert="horz" wrap="square" lIns="82945" tIns="41473" rIns="82945" bIns="41473" numCol="1" anchorCtr="0" compatLnSpc="1">
            <a:prstTxWarp prst="textNoShape">
              <a:avLst/>
            </a:prstTxWarp>
          </a:bodyPr>
          <a:lstStyle/>
          <a:p>
            <a:pPr marL="44450" indent="-255588" fontAlgn="base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defRPr/>
            </a:pPr>
            <a:r>
              <a:rPr lang="ru-RU" sz="2400" b="1" dirty="0">
                <a:ea typeface="Arial" charset="0"/>
                <a:cs typeface="Arial" charset="0"/>
              </a:rPr>
              <a:t>КА </a:t>
            </a:r>
            <a:r>
              <a:rPr lang="ru-RU" sz="2400" b="1" dirty="0">
                <a:ea typeface="Arial" charset="0"/>
              </a:rPr>
              <a:t>РФ</a:t>
            </a:r>
            <a:endParaRPr lang="ru-RU" sz="2400" b="1" dirty="0"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4858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i="1" dirty="0" smtClean="0"/>
              <a:t>Геостационарная орбита, </a:t>
            </a:r>
            <a:r>
              <a:rPr lang="en-US" i="1" dirty="0" smtClean="0"/>
              <a:t>geosynchronous equatorial orbit (GEO)</a:t>
            </a:r>
            <a:endParaRPr lang="ru-RU" i="1" dirty="0" smtClean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2129227"/>
            <a:ext cx="10515600" cy="4486275"/>
          </a:xfrm>
        </p:spPr>
        <p:txBody>
          <a:bodyPr/>
          <a:lstStyle/>
          <a:p>
            <a:r>
              <a:rPr lang="ru-RU" dirty="0" smtClean="0"/>
              <a:t>Крайне удобная для фиксированных антенн.</a:t>
            </a:r>
          </a:p>
          <a:p>
            <a:r>
              <a:rPr lang="ru-RU" dirty="0" smtClean="0"/>
              <a:t>Далеко (35,786 км), а значит дорогой вывод и слабый сигнал, долгие задержки.</a:t>
            </a:r>
          </a:p>
          <a:p>
            <a:r>
              <a:rPr lang="ru-RU" dirty="0" smtClean="0"/>
              <a:t>В высоких широтах спутники плохо видны.</a:t>
            </a:r>
          </a:p>
          <a:p>
            <a:r>
              <a:rPr lang="ru-RU" dirty="0" smtClean="0"/>
              <a:t>Крайне мало места на орбите в частотном и угловом смысле.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5439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Заголовок 1"/>
          <p:cNvSpPr>
            <a:spLocks noGrp="1"/>
          </p:cNvSpPr>
          <p:nvPr>
            <p:ph type="title"/>
          </p:nvPr>
        </p:nvSpPr>
        <p:spPr bwMode="auto">
          <a:xfrm>
            <a:off x="1738313" y="571501"/>
            <a:ext cx="8572500" cy="493713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lang="ru-RU" sz="2400" b="1" dirty="0"/>
              <a:t>Спектры сигналов с основного и бокового КА</a:t>
            </a:r>
          </a:p>
        </p:txBody>
      </p:sp>
      <p:sp>
        <p:nvSpPr>
          <p:cNvPr id="20483" name="Содержимое 6"/>
          <p:cNvSpPr>
            <a:spLocks noGrp="1"/>
          </p:cNvSpPr>
          <p:nvPr>
            <p:ph idx="1"/>
          </p:nvPr>
        </p:nvSpPr>
        <p:spPr bwMode="auto">
          <a:xfrm>
            <a:off x="1738313" y="1643064"/>
            <a:ext cx="8572500" cy="4930775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>
              <a:spcBef>
                <a:spcPct val="0"/>
              </a:spcBef>
            </a:pPr>
            <a:r>
              <a:rPr lang="ru-RU" smtClean="0"/>
              <a:t> </a:t>
            </a:r>
          </a:p>
          <a:p>
            <a:pPr>
              <a:spcBef>
                <a:spcPct val="0"/>
              </a:spcBef>
            </a:pPr>
            <a:endParaRPr lang="ru-RU" smtClean="0"/>
          </a:p>
        </p:txBody>
      </p:sp>
      <p:pic>
        <p:nvPicPr>
          <p:cNvPr id="20484" name="Рисунок 7" descr="spec-55-90-10"/>
          <p:cNvPicPr>
            <a:picLocks noChangeAspect="1" noChangeArrowheads="1"/>
          </p:cNvPicPr>
          <p:nvPr/>
        </p:nvPicPr>
        <p:blipFill>
          <a:blip r:embed="rId2"/>
          <a:srcRect t="7835" r="8421"/>
          <a:stretch>
            <a:fillRect/>
          </a:stretch>
        </p:blipFill>
        <p:spPr bwMode="auto">
          <a:xfrm>
            <a:off x="1524001" y="1212851"/>
            <a:ext cx="8786813" cy="2149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485" name="Рисунок 8" descr="spec-55-80-10"/>
          <p:cNvPicPr>
            <a:picLocks noChangeAspect="1" noChangeArrowheads="1"/>
          </p:cNvPicPr>
          <p:nvPr/>
        </p:nvPicPr>
        <p:blipFill>
          <a:blip r:embed="rId3"/>
          <a:srcRect t="7169" r="8421"/>
          <a:stretch>
            <a:fillRect/>
          </a:stretch>
        </p:blipFill>
        <p:spPr bwMode="auto">
          <a:xfrm>
            <a:off x="1524001" y="3856039"/>
            <a:ext cx="8786813" cy="2149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486" name="Заголовок 1"/>
          <p:cNvSpPr txBox="1">
            <a:spLocks/>
          </p:cNvSpPr>
          <p:nvPr/>
        </p:nvSpPr>
        <p:spPr bwMode="auto">
          <a:xfrm>
            <a:off x="4229100" y="6005514"/>
            <a:ext cx="4375150" cy="358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hangingPunct="0"/>
            <a:r>
              <a:rPr lang="ru-RU" sz="1600" b="1">
                <a:solidFill>
                  <a:schemeClr val="tx2"/>
                </a:solidFill>
                <a:latin typeface="Georgia" pitchFamily="18" charset="0"/>
              </a:rPr>
              <a:t>Спектры сигналов с бокового КА</a:t>
            </a:r>
          </a:p>
        </p:txBody>
      </p:sp>
      <p:sp>
        <p:nvSpPr>
          <p:cNvPr id="20487" name="Заголовок 1"/>
          <p:cNvSpPr txBox="1">
            <a:spLocks/>
          </p:cNvSpPr>
          <p:nvPr/>
        </p:nvSpPr>
        <p:spPr bwMode="auto">
          <a:xfrm>
            <a:off x="4248151" y="3375026"/>
            <a:ext cx="4373563" cy="360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hangingPunct="0"/>
            <a:r>
              <a:rPr lang="ru-RU" sz="1600" b="1">
                <a:solidFill>
                  <a:schemeClr val="tx2"/>
                </a:solidFill>
                <a:latin typeface="Georgia" pitchFamily="18" charset="0"/>
              </a:rPr>
              <a:t>Спектры сигналов с основного КА</a:t>
            </a:r>
          </a:p>
        </p:txBody>
      </p:sp>
    </p:spTree>
    <p:extLst>
      <p:ext uri="{BB962C8B-B14F-4D97-AF65-F5344CB8AC3E}">
        <p14:creationId xmlns:p14="http://schemas.microsoft.com/office/powerpoint/2010/main" val="2759522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Заголовок 1"/>
          <p:cNvSpPr>
            <a:spLocks noGrp="1"/>
          </p:cNvSpPr>
          <p:nvPr>
            <p:ph type="title"/>
          </p:nvPr>
        </p:nvSpPr>
        <p:spPr bwMode="auto">
          <a:xfrm>
            <a:off x="1738313" y="706439"/>
            <a:ext cx="8572500" cy="745373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lang="ru-RU" sz="2000" b="1" dirty="0"/>
              <a:t>Частотно-временная зависимость огибающей </a:t>
            </a:r>
            <a:r>
              <a:rPr lang="ru-RU" sz="2000" b="1" dirty="0" smtClean="0"/>
              <a:t>корреляционной </a:t>
            </a:r>
            <a:r>
              <a:rPr lang="ru-RU" sz="2000" b="1" dirty="0"/>
              <a:t>функции сигналов основного и бокового КА</a:t>
            </a:r>
          </a:p>
        </p:txBody>
      </p:sp>
      <p:pic>
        <p:nvPicPr>
          <p:cNvPr id="22531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288881" y="1708484"/>
            <a:ext cx="5984748" cy="4480560"/>
          </a:xfrm>
          <a:noFill/>
          <a:ln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073456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Заголовок 1"/>
          <p:cNvSpPr>
            <a:spLocks noGrp="1"/>
          </p:cNvSpPr>
          <p:nvPr>
            <p:ph type="title"/>
          </p:nvPr>
        </p:nvSpPr>
        <p:spPr bwMode="auto">
          <a:xfrm>
            <a:off x="1738313" y="706439"/>
            <a:ext cx="8572500" cy="745373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lang="ru-RU" sz="2000" b="1" dirty="0"/>
              <a:t>Точность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idx="1"/>
          </p:nvPr>
        </p:nvSpPr>
        <p:spPr>
          <a:xfrm>
            <a:off x="1738282" y="1252330"/>
            <a:ext cx="8572560" cy="5322206"/>
          </a:xfrm>
        </p:spPr>
        <p:txBody>
          <a:bodyPr/>
          <a:lstStyle/>
          <a:p>
            <a:r>
              <a:rPr lang="ru-RU" sz="2000" dirty="0"/>
              <a:t>Метод </a:t>
            </a:r>
            <a:r>
              <a:rPr lang="en-US" sz="2000" dirty="0"/>
              <a:t>DTOA:</a:t>
            </a:r>
          </a:p>
          <a:p>
            <a:r>
              <a:rPr lang="ru-RU" sz="2000" dirty="0"/>
              <a:t>Точность координат спутника: ошибка в 1 км в определении координат может приводить к ошибке до 50 км при определении вредителя</a:t>
            </a:r>
          </a:p>
          <a:p>
            <a:r>
              <a:rPr lang="ru-RU" sz="2000" dirty="0"/>
              <a:t>Точность измерения сдвига: ошибка в 1 мкс в определении сдвига приводит к ошибке в 11 км при определении вредителя</a:t>
            </a:r>
          </a:p>
          <a:p>
            <a:endParaRPr lang="ru-RU" sz="2000" dirty="0"/>
          </a:p>
          <a:p>
            <a:r>
              <a:rPr lang="ru-RU" sz="2000" dirty="0"/>
              <a:t>Метод </a:t>
            </a:r>
            <a:r>
              <a:rPr lang="en-US" sz="2000" dirty="0"/>
              <a:t>DFOA:</a:t>
            </a:r>
          </a:p>
          <a:p>
            <a:r>
              <a:rPr lang="ru-RU" sz="2000" dirty="0"/>
              <a:t>Точность координат спутника: ошибка в 1 км в определении координат может приводить к ошибке до 5 км при определении вредителя</a:t>
            </a:r>
          </a:p>
          <a:p>
            <a:r>
              <a:rPr lang="ru-RU" sz="2000" dirty="0"/>
              <a:t>Точность скоростей спутника: ошибка в 1 см</a:t>
            </a:r>
            <a:r>
              <a:rPr lang="en-US" sz="2000" dirty="0"/>
              <a:t>/c</a:t>
            </a:r>
            <a:r>
              <a:rPr lang="ru-RU" sz="2000" dirty="0"/>
              <a:t> в определении скоростей может приводить к ошибке от 20 км при определении вредителя и зависит от времени суток</a:t>
            </a:r>
          </a:p>
          <a:p>
            <a:r>
              <a:rPr lang="ru-RU" sz="2000" dirty="0"/>
              <a:t>Точность измерения сдвига: ошибка в 0.1 Гц в определении сдвига приводит к ошибке от 70 км при определении вредителя и также зависит от времени суток</a:t>
            </a:r>
          </a:p>
          <a:p>
            <a:endParaRPr lang="ru-RU" sz="2000" dirty="0"/>
          </a:p>
          <a:p>
            <a:endParaRPr lang="ru-RU" sz="2000" dirty="0"/>
          </a:p>
          <a:p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2645275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Заголовок 1"/>
          <p:cNvSpPr>
            <a:spLocks noGrp="1"/>
          </p:cNvSpPr>
          <p:nvPr>
            <p:ph type="title"/>
          </p:nvPr>
        </p:nvSpPr>
        <p:spPr bwMode="auto">
          <a:xfrm>
            <a:off x="1738313" y="706439"/>
            <a:ext cx="8572500" cy="745373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lang="ru-RU" sz="2000" b="1" dirty="0"/>
              <a:t>Точность метода </a:t>
            </a:r>
            <a:r>
              <a:rPr lang="en-US" sz="2000" b="1" dirty="0"/>
              <a:t>DFOA, </a:t>
            </a:r>
            <a:r>
              <a:rPr lang="ru-RU" sz="2000" b="1" dirty="0"/>
              <a:t>зависимость от времени суток</a:t>
            </a:r>
          </a:p>
        </p:txBody>
      </p:sp>
      <p:graphicFrame>
        <p:nvGraphicFramePr>
          <p:cNvPr id="5" name="Chart 1"/>
          <p:cNvGraphicFramePr>
            <a:graphicFrameLocks/>
          </p:cNvGraphicFramePr>
          <p:nvPr/>
        </p:nvGraphicFramePr>
        <p:xfrm>
          <a:off x="2004154" y="1311965"/>
          <a:ext cx="8276842" cy="41421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2004155" y="5454100"/>
            <a:ext cx="869500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Зависимость ошибки (в км) от времени (в мин) показывает, что есть интервалы, </a:t>
            </a:r>
          </a:p>
          <a:p>
            <a:r>
              <a:rPr lang="ru-RU" dirty="0"/>
              <a:t>когда методом </a:t>
            </a:r>
            <a:r>
              <a:rPr lang="en-US" dirty="0"/>
              <a:t>DFOA </a:t>
            </a:r>
            <a:r>
              <a:rPr lang="ru-RU" dirty="0"/>
              <a:t>пользоваться нельзя – слишком велика ошибка. Определение</a:t>
            </a:r>
          </a:p>
          <a:p>
            <a:r>
              <a:rPr lang="ru-RU" dirty="0"/>
              <a:t>этих интервалов зависит от координат спутника и координат излучающей станции</a:t>
            </a:r>
            <a:r>
              <a:rPr lang="en-US" dirty="0"/>
              <a:t>.</a:t>
            </a:r>
            <a:endParaRPr lang="ru-RU" dirty="0"/>
          </a:p>
          <a:p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9972653" y="4715435"/>
            <a:ext cx="72651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/>
              <a:t>Время,</a:t>
            </a:r>
          </a:p>
          <a:p>
            <a:r>
              <a:rPr lang="ru-RU" sz="1400" dirty="0"/>
              <a:t>    мин</a:t>
            </a:r>
          </a:p>
          <a:p>
            <a:endParaRPr lang="ru-RU" sz="1400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1738314" y="1144035"/>
            <a:ext cx="108613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400" dirty="0"/>
              <a:t>Ошибка, км</a:t>
            </a:r>
          </a:p>
        </p:txBody>
      </p:sp>
    </p:spTree>
    <p:extLst>
      <p:ext uri="{BB962C8B-B14F-4D97-AF65-F5344CB8AC3E}">
        <p14:creationId xmlns:p14="http://schemas.microsoft.com/office/powerpoint/2010/main" val="4025030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Заголовок 1"/>
          <p:cNvSpPr>
            <a:spLocks noGrp="1"/>
          </p:cNvSpPr>
          <p:nvPr>
            <p:ph type="title"/>
          </p:nvPr>
        </p:nvSpPr>
        <p:spPr bwMode="auto">
          <a:xfrm>
            <a:off x="1738313" y="706439"/>
            <a:ext cx="8572500" cy="745373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lang="ru-RU" sz="2000" b="1" dirty="0"/>
              <a:t>Точность метода </a:t>
            </a:r>
            <a:r>
              <a:rPr lang="en-US" sz="2000" b="1" dirty="0"/>
              <a:t>DFOA, </a:t>
            </a:r>
            <a:r>
              <a:rPr lang="ru-RU" sz="2000" b="1" dirty="0"/>
              <a:t>зависимость от местоположения вредителя</a:t>
            </a:r>
          </a:p>
        </p:txBody>
      </p:sp>
      <p:graphicFrame>
        <p:nvGraphicFramePr>
          <p:cNvPr id="4" name="Диаграмма 3"/>
          <p:cNvGraphicFramePr/>
          <p:nvPr/>
        </p:nvGraphicFramePr>
        <p:xfrm>
          <a:off x="2368619" y="1451811"/>
          <a:ext cx="7812364" cy="41737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2229678" y="5625550"/>
            <a:ext cx="80811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Для определения точности нужно знать примерное местоположение вредителя, которое можно получать из метода </a:t>
            </a:r>
            <a:r>
              <a:rPr lang="en-US" dirty="0"/>
              <a:t>DTOA</a:t>
            </a:r>
            <a:endParaRPr lang="ru-RU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2016611" y="1144035"/>
            <a:ext cx="108613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400" dirty="0"/>
              <a:t>Ошибка, км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941490" y="4715435"/>
            <a:ext cx="72651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/>
              <a:t>Время,</a:t>
            </a:r>
          </a:p>
          <a:p>
            <a:r>
              <a:rPr lang="ru-RU" sz="1400" dirty="0"/>
              <a:t>    мин</a:t>
            </a:r>
          </a:p>
          <a:p>
            <a:endParaRPr lang="ru-RU" sz="1400" dirty="0"/>
          </a:p>
        </p:txBody>
      </p:sp>
    </p:spTree>
    <p:extLst>
      <p:ext uri="{BB962C8B-B14F-4D97-AF65-F5344CB8AC3E}">
        <p14:creationId xmlns:p14="http://schemas.microsoft.com/office/powerpoint/2010/main" val="882310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Заголовок 1"/>
          <p:cNvSpPr>
            <a:spLocks noGrp="1"/>
          </p:cNvSpPr>
          <p:nvPr>
            <p:ph type="title"/>
          </p:nvPr>
        </p:nvSpPr>
        <p:spPr bwMode="auto">
          <a:xfrm>
            <a:off x="1738313" y="706439"/>
            <a:ext cx="8572500" cy="745373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lang="ru-RU" sz="2000" b="1" dirty="0"/>
              <a:t>Точность. Выводы.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idx="1"/>
          </p:nvPr>
        </p:nvSpPr>
        <p:spPr>
          <a:xfrm>
            <a:off x="1738282" y="1252330"/>
            <a:ext cx="8572560" cy="5322206"/>
          </a:xfrm>
        </p:spPr>
        <p:txBody>
          <a:bodyPr/>
          <a:lstStyle/>
          <a:p>
            <a:r>
              <a:rPr lang="ru-RU" sz="2000" dirty="0"/>
              <a:t>1. Ошибка по методу </a:t>
            </a:r>
            <a:r>
              <a:rPr lang="en-US" sz="2000" dirty="0"/>
              <a:t>DTOA</a:t>
            </a:r>
            <a:r>
              <a:rPr lang="ru-RU" sz="2000" dirty="0"/>
              <a:t> не зависит от времени измерения, и для России от положения излучателя. Зависит от точности координат спутников и от точности определения временного сдвига </a:t>
            </a:r>
            <a:r>
              <a:rPr lang="en-US" sz="2000" dirty="0"/>
              <a:t>dt</a:t>
            </a:r>
            <a:r>
              <a:rPr lang="en-US" sz="2000" baseline="-25000" dirty="0"/>
              <a:t>1</a:t>
            </a:r>
            <a:r>
              <a:rPr lang="en-US" sz="2000" dirty="0"/>
              <a:t>-dt</a:t>
            </a:r>
            <a:r>
              <a:rPr lang="en-US" sz="2000" baseline="-25000" dirty="0"/>
              <a:t>2</a:t>
            </a:r>
          </a:p>
          <a:p>
            <a:r>
              <a:rPr lang="en-US" sz="2000" dirty="0"/>
              <a:t>2. </a:t>
            </a:r>
            <a:r>
              <a:rPr lang="ru-RU" sz="2000" dirty="0"/>
              <a:t>Ошибка по методу </a:t>
            </a:r>
            <a:r>
              <a:rPr lang="en-US" sz="2000" dirty="0"/>
              <a:t>DFOA</a:t>
            </a:r>
            <a:r>
              <a:rPr lang="ru-RU" sz="2000" dirty="0"/>
              <a:t> зависят от:</a:t>
            </a:r>
          </a:p>
          <a:p>
            <a:pPr>
              <a:buFontTx/>
              <a:buChar char="-"/>
            </a:pPr>
            <a:r>
              <a:rPr lang="ru-RU" sz="2000" dirty="0"/>
              <a:t>Точности координат спутников (слабо)</a:t>
            </a:r>
            <a:r>
              <a:rPr lang="en-US" sz="2000" dirty="0"/>
              <a:t>.</a:t>
            </a:r>
            <a:endParaRPr lang="ru-RU" sz="2000" dirty="0"/>
          </a:p>
          <a:p>
            <a:pPr>
              <a:buFontTx/>
              <a:buChar char="-"/>
            </a:pPr>
            <a:r>
              <a:rPr lang="ru-RU" sz="2000" dirty="0"/>
              <a:t>Точности измерения скоростей спутников </a:t>
            </a:r>
            <a:r>
              <a:rPr lang="en-US" sz="2000" dirty="0"/>
              <a:t>df</a:t>
            </a:r>
            <a:r>
              <a:rPr lang="en-US" sz="2000" baseline="-25000" dirty="0"/>
              <a:t>1</a:t>
            </a:r>
            <a:r>
              <a:rPr lang="en-US" sz="2000" dirty="0"/>
              <a:t>-df</a:t>
            </a:r>
            <a:r>
              <a:rPr lang="en-US" sz="2000" baseline="-25000" dirty="0"/>
              <a:t>2</a:t>
            </a:r>
            <a:r>
              <a:rPr lang="en-US" sz="2000" dirty="0"/>
              <a:t>.</a:t>
            </a:r>
            <a:endParaRPr lang="ru-RU" sz="2000" dirty="0"/>
          </a:p>
          <a:p>
            <a:pPr>
              <a:buFontTx/>
              <a:buChar char="-"/>
            </a:pPr>
            <a:r>
              <a:rPr lang="ru-RU" sz="2000" dirty="0"/>
              <a:t>Точности измерения сдвига по частоте</a:t>
            </a:r>
            <a:r>
              <a:rPr lang="en-US" sz="2000" dirty="0"/>
              <a:t>.</a:t>
            </a:r>
            <a:endParaRPr lang="ru-RU" sz="2000" dirty="0"/>
          </a:p>
          <a:p>
            <a:pPr>
              <a:buFontTx/>
              <a:buChar char="-"/>
            </a:pPr>
            <a:r>
              <a:rPr lang="ru-RU" sz="2000" dirty="0"/>
              <a:t>Времени измерения</a:t>
            </a:r>
            <a:r>
              <a:rPr lang="en-US" sz="2000" dirty="0"/>
              <a:t>.</a:t>
            </a:r>
            <a:endParaRPr lang="ru-RU" sz="2000" dirty="0"/>
          </a:p>
          <a:p>
            <a:pPr>
              <a:buFontTx/>
              <a:buChar char="-"/>
            </a:pPr>
            <a:r>
              <a:rPr lang="ru-RU" sz="2000" dirty="0"/>
              <a:t>Координат излучателя</a:t>
            </a:r>
            <a:r>
              <a:rPr lang="en-US" sz="2000" dirty="0"/>
              <a:t>.</a:t>
            </a:r>
          </a:p>
          <a:p>
            <a:endParaRPr lang="ru-RU" sz="2000" dirty="0"/>
          </a:p>
          <a:p>
            <a:endParaRPr lang="ru-RU" sz="2000" dirty="0"/>
          </a:p>
          <a:p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2679495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1981201" y="3312067"/>
            <a:ext cx="8228013" cy="681038"/>
          </a:xfrm>
          <a:noFill/>
          <a:ln>
            <a:miter lim="800000"/>
            <a:headEnd/>
            <a:tailEnd/>
          </a:ln>
        </p:spPr>
        <p:txBody>
          <a:bodyPr vert="horz" wrap="square" lIns="82945" tIns="16001" rIns="82945" bIns="41473" numCol="1" rtlCol="0" anchor="t" anchorCtr="0" compatLnSpc="1">
            <a:prstTxWarp prst="textNoShape">
              <a:avLst/>
            </a:prstTxWarp>
            <a:normAutofit/>
          </a:bodyPr>
          <a:lstStyle/>
          <a:p>
            <a:pPr marL="390525" indent="-293688" algn="ctr">
              <a:spcBef>
                <a:spcPct val="0"/>
              </a:spcBef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</a:pPr>
            <a:r>
              <a:rPr lang="ru-RU" sz="3200" b="1" dirty="0">
                <a:latin typeface="Georgia" pitchFamily="18" charset="0"/>
              </a:rPr>
              <a:t>Экспериментальные результаты </a:t>
            </a:r>
          </a:p>
        </p:txBody>
      </p:sp>
    </p:spTree>
    <p:extLst>
      <p:ext uri="{BB962C8B-B14F-4D97-AF65-F5344CB8AC3E}">
        <p14:creationId xmlns:p14="http://schemas.microsoft.com/office/powerpoint/2010/main" val="95109408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Rectangle 1"/>
          <p:cNvSpPr>
            <a:spLocks noGrp="1" noChangeArrowheads="1"/>
          </p:cNvSpPr>
          <p:nvPr>
            <p:ph type="body"/>
          </p:nvPr>
        </p:nvSpPr>
        <p:spPr>
          <a:xfrm>
            <a:off x="1981201" y="1604963"/>
            <a:ext cx="8228013" cy="4525962"/>
          </a:xfrm>
        </p:spPr>
        <p:txBody>
          <a:bodyPr vert="horz" lIns="82945" tIns="25602" rIns="82945" bIns="41473" rtlCol="0" anchor="ctr">
            <a:normAutofit/>
          </a:bodyPr>
          <a:lstStyle/>
          <a:p>
            <a:pPr eaLnBrk="1" hangingPunct="1">
              <a:buFont typeface="Times New Roman" pitchFamily="16" charset="0"/>
              <a:buNone/>
              <a:defRPr/>
            </a:pPr>
            <a:endParaRPr kumimoji="0" lang="ru-RU"/>
          </a:p>
        </p:txBody>
      </p:sp>
      <p:pic>
        <p:nvPicPr>
          <p:cNvPr id="26627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24000" y="355600"/>
            <a:ext cx="9144000" cy="6184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58367424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1"/>
          <p:cNvSpPr>
            <a:spLocks noGrp="1" noChangeArrowheads="1"/>
          </p:cNvSpPr>
          <p:nvPr>
            <p:ph type="body"/>
          </p:nvPr>
        </p:nvSpPr>
        <p:spPr>
          <a:xfrm>
            <a:off x="1742661" y="5730701"/>
            <a:ext cx="8448261" cy="634723"/>
          </a:xfrm>
        </p:spPr>
        <p:txBody>
          <a:bodyPr vert="horz" wrap="square" lIns="82945" tIns="17601" rIns="82945" bIns="41473" numCol="1" rtlCol="0" anchor="ctr" anchorCtr="0" compatLnSpc="1">
            <a:prstTxWarp prst="textNoShape">
              <a:avLst/>
            </a:prstTxWarp>
            <a:normAutofit fontScale="92500" lnSpcReduction="20000"/>
          </a:bodyPr>
          <a:lstStyle/>
          <a:p>
            <a:pPr marL="309563" indent="-309563" algn="ctr">
              <a:lnSpc>
                <a:spcPct val="80000"/>
              </a:lnSpc>
              <a:tabLst>
                <a:tab pos="0" algn="l"/>
                <a:tab pos="655200" algn="l"/>
                <a:tab pos="1314000" algn="l"/>
                <a:tab pos="1969200" algn="l"/>
                <a:tab pos="2624400" algn="l"/>
                <a:tab pos="3283200" algn="l"/>
                <a:tab pos="3938400" algn="l"/>
                <a:tab pos="4597200" algn="l"/>
                <a:tab pos="5252400" algn="l"/>
                <a:tab pos="5907600" algn="l"/>
                <a:tab pos="6566400" algn="l"/>
                <a:tab pos="7221600" algn="l"/>
                <a:tab pos="7880400" algn="l"/>
              </a:tabLst>
            </a:pPr>
            <a:r>
              <a:rPr lang="ru-RU" sz="1900" dirty="0"/>
              <a:t>Линии временного сдвига</a:t>
            </a:r>
            <a:r>
              <a:rPr lang="en-US" sz="1900" dirty="0"/>
              <a:t>, </a:t>
            </a:r>
            <a:r>
              <a:rPr lang="ru-RU" sz="1900" dirty="0"/>
              <a:t>построенные по результатам анализа</a:t>
            </a:r>
          </a:p>
          <a:p>
            <a:pPr marL="309563" indent="-309563" algn="ctr">
              <a:lnSpc>
                <a:spcPct val="80000"/>
              </a:lnSpc>
              <a:tabLst>
                <a:tab pos="0" algn="l"/>
                <a:tab pos="655200" algn="l"/>
                <a:tab pos="1314000" algn="l"/>
                <a:tab pos="1969200" algn="l"/>
                <a:tab pos="2624400" algn="l"/>
                <a:tab pos="3283200" algn="l"/>
                <a:tab pos="3938400" algn="l"/>
                <a:tab pos="4597200" algn="l"/>
                <a:tab pos="5252400" algn="l"/>
                <a:tab pos="5907600" algn="l"/>
                <a:tab pos="6566400" algn="l"/>
                <a:tab pos="7221600" algn="l"/>
                <a:tab pos="7880400" algn="l"/>
              </a:tabLst>
            </a:pPr>
            <a:r>
              <a:rPr lang="ru-RU" sz="1900" dirty="0"/>
              <a:t>радиосигналов трех спутников попарно КА 80-90 (</a:t>
            </a:r>
            <a:r>
              <a:rPr lang="ru-RU" sz="1900" dirty="0" err="1"/>
              <a:t>гр.в.д</a:t>
            </a:r>
            <a:r>
              <a:rPr lang="ru-RU" sz="1900" dirty="0"/>
              <a:t>.), </a:t>
            </a:r>
          </a:p>
          <a:p>
            <a:pPr marL="309563" indent="-309563" algn="ctr">
              <a:lnSpc>
                <a:spcPct val="80000"/>
              </a:lnSpc>
              <a:tabLst>
                <a:tab pos="0" algn="l"/>
                <a:tab pos="655200" algn="l"/>
                <a:tab pos="1314000" algn="l"/>
                <a:tab pos="1969200" algn="l"/>
                <a:tab pos="2624400" algn="l"/>
                <a:tab pos="3283200" algn="l"/>
                <a:tab pos="3938400" algn="l"/>
                <a:tab pos="4597200" algn="l"/>
                <a:tab pos="5252400" algn="l"/>
                <a:tab pos="5907600" algn="l"/>
                <a:tab pos="6566400" algn="l"/>
                <a:tab pos="7221600" algn="l"/>
                <a:tab pos="7880400" algn="l"/>
              </a:tabLst>
            </a:pPr>
            <a:r>
              <a:rPr lang="ru-RU" sz="1900" dirty="0"/>
              <a:t>КА 90-96(</a:t>
            </a:r>
            <a:r>
              <a:rPr lang="ru-RU" sz="1900" dirty="0" err="1"/>
              <a:t>гр.в.д</a:t>
            </a:r>
            <a:r>
              <a:rPr lang="ru-RU" sz="1900" dirty="0"/>
              <a:t>.) и КА 40-49(</a:t>
            </a:r>
            <a:r>
              <a:rPr lang="ru-RU" sz="1900" dirty="0" err="1"/>
              <a:t>гр.в.д</a:t>
            </a:r>
            <a:r>
              <a:rPr lang="ru-RU" sz="1900" dirty="0"/>
              <a:t>.)</a:t>
            </a:r>
            <a:endParaRPr lang="en-US" sz="1900" dirty="0"/>
          </a:p>
        </p:txBody>
      </p:sp>
      <p:sp>
        <p:nvSpPr>
          <p:cNvPr id="28675" name="Text Box 2"/>
          <p:cNvSpPr txBox="1">
            <a:spLocks noChangeArrowheads="1"/>
          </p:cNvSpPr>
          <p:nvPr/>
        </p:nvSpPr>
        <p:spPr bwMode="auto">
          <a:xfrm>
            <a:off x="6073776" y="163514"/>
            <a:ext cx="3451225" cy="35528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81639" tIns="48820" rIns="81639" bIns="40820"/>
          <a:lstStyle/>
          <a:p>
            <a:pPr hangingPunct="0">
              <a:lnSpc>
                <a:spcPct val="93000"/>
              </a:lnSpc>
              <a:spcBef>
                <a:spcPts val="1088"/>
              </a:spcBef>
              <a:spcAft>
                <a:spcPts val="913"/>
              </a:spcAft>
              <a:buClr>
                <a:srgbClr val="000000"/>
              </a:buClr>
              <a:buSzPct val="100000"/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</a:tabLst>
            </a:pPr>
            <a:endParaRPr lang="ru-RU" sz="900">
              <a:solidFill>
                <a:srgbClr val="000000"/>
              </a:solidFill>
            </a:endParaRPr>
          </a:p>
          <a:p>
            <a:pPr hangingPunct="0">
              <a:lnSpc>
                <a:spcPct val="93000"/>
              </a:lnSpc>
              <a:spcBef>
                <a:spcPts val="1088"/>
              </a:spcBef>
              <a:spcAft>
                <a:spcPts val="913"/>
              </a:spcAft>
              <a:buClr>
                <a:srgbClr val="000000"/>
              </a:buClr>
              <a:buSzPct val="100000"/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</a:tabLst>
            </a:pPr>
            <a:endParaRPr lang="ru-RU" sz="900">
              <a:solidFill>
                <a:srgbClr val="000000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173517" y="790154"/>
            <a:ext cx="5800516" cy="4880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0886564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5" name="Text Box 2"/>
          <p:cNvSpPr txBox="1">
            <a:spLocks noChangeArrowheads="1"/>
          </p:cNvSpPr>
          <p:nvPr/>
        </p:nvSpPr>
        <p:spPr bwMode="auto">
          <a:xfrm>
            <a:off x="6073776" y="163514"/>
            <a:ext cx="3451225" cy="35528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81639" tIns="48820" rIns="81639" bIns="40820"/>
          <a:lstStyle/>
          <a:p>
            <a:pPr hangingPunct="0">
              <a:lnSpc>
                <a:spcPct val="93000"/>
              </a:lnSpc>
              <a:spcBef>
                <a:spcPts val="1088"/>
              </a:spcBef>
              <a:spcAft>
                <a:spcPts val="913"/>
              </a:spcAft>
              <a:buClr>
                <a:srgbClr val="000000"/>
              </a:buClr>
              <a:buSzPct val="100000"/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</a:tabLst>
            </a:pPr>
            <a:endParaRPr lang="ru-RU" sz="900">
              <a:solidFill>
                <a:srgbClr val="000000"/>
              </a:solidFill>
            </a:endParaRPr>
          </a:p>
          <a:p>
            <a:pPr hangingPunct="0">
              <a:lnSpc>
                <a:spcPct val="93000"/>
              </a:lnSpc>
              <a:spcBef>
                <a:spcPts val="1088"/>
              </a:spcBef>
              <a:spcAft>
                <a:spcPts val="913"/>
              </a:spcAft>
              <a:buClr>
                <a:srgbClr val="000000"/>
              </a:buClr>
              <a:buSzPct val="100000"/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</a:tabLst>
            </a:pPr>
            <a:endParaRPr lang="ru-RU" sz="900">
              <a:solidFill>
                <a:srgbClr val="000000"/>
              </a:solidFill>
            </a:endParaRPr>
          </a:p>
        </p:txBody>
      </p:sp>
      <p:pic>
        <p:nvPicPr>
          <p:cNvPr id="28676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667000" y="802105"/>
            <a:ext cx="6777038" cy="476726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4292068" y="466005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21</a:t>
            </a:r>
            <a:endParaRPr lang="ru-RU" dirty="0"/>
          </a:p>
        </p:txBody>
      </p:sp>
      <p:sp>
        <p:nvSpPr>
          <p:cNvPr id="7" name="TextBox 6"/>
          <p:cNvSpPr txBox="1"/>
          <p:nvPr/>
        </p:nvSpPr>
        <p:spPr>
          <a:xfrm>
            <a:off x="5113445" y="4660050"/>
            <a:ext cx="489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22f</a:t>
            </a:r>
            <a:endParaRPr lang="ru-RU" dirty="0"/>
          </a:p>
        </p:txBody>
      </p:sp>
      <p:sp>
        <p:nvSpPr>
          <p:cNvPr id="8" name="TextBox 7"/>
          <p:cNvSpPr txBox="1"/>
          <p:nvPr/>
        </p:nvSpPr>
        <p:spPr>
          <a:xfrm>
            <a:off x="3376059" y="802105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16</a:t>
            </a:r>
            <a:endParaRPr lang="ru-RU" dirty="0"/>
          </a:p>
        </p:txBody>
      </p:sp>
      <p:sp>
        <p:nvSpPr>
          <p:cNvPr id="9" name="TextBox 8"/>
          <p:cNvSpPr txBox="1"/>
          <p:nvPr/>
        </p:nvSpPr>
        <p:spPr>
          <a:xfrm>
            <a:off x="2789717" y="1202431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17</a:t>
            </a:r>
            <a:endParaRPr lang="ru-RU" dirty="0"/>
          </a:p>
        </p:txBody>
      </p:sp>
      <p:sp>
        <p:nvSpPr>
          <p:cNvPr id="10" name="TextBox 9"/>
          <p:cNvSpPr txBox="1"/>
          <p:nvPr/>
        </p:nvSpPr>
        <p:spPr>
          <a:xfrm>
            <a:off x="8903368" y="5029382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</a:t>
            </a:r>
            <a:endParaRPr lang="ru-RU" dirty="0"/>
          </a:p>
        </p:txBody>
      </p:sp>
      <p:sp>
        <p:nvSpPr>
          <p:cNvPr id="11" name="TextBox 10"/>
          <p:cNvSpPr txBox="1"/>
          <p:nvPr/>
        </p:nvSpPr>
        <p:spPr>
          <a:xfrm>
            <a:off x="6585284" y="2478142"/>
            <a:ext cx="613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11f</a:t>
            </a:r>
            <a:endParaRPr lang="ru-RU" dirty="0"/>
          </a:p>
        </p:txBody>
      </p:sp>
      <p:sp>
        <p:nvSpPr>
          <p:cNvPr id="12" name="TextBox 11"/>
          <p:cNvSpPr txBox="1"/>
          <p:nvPr/>
        </p:nvSpPr>
        <p:spPr>
          <a:xfrm>
            <a:off x="6166580" y="2478142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18</a:t>
            </a:r>
            <a:endParaRPr lang="ru-RU" dirty="0"/>
          </a:p>
        </p:txBody>
      </p:sp>
      <p:sp>
        <p:nvSpPr>
          <p:cNvPr id="13" name="Равнобедренный треугольник 12"/>
          <p:cNvSpPr>
            <a:spLocks/>
          </p:cNvSpPr>
          <p:nvPr/>
        </p:nvSpPr>
        <p:spPr>
          <a:xfrm rot="13136625">
            <a:off x="2782825" y="2569543"/>
            <a:ext cx="7001097" cy="1393885"/>
          </a:xfrm>
          <a:prstGeom prst="triangle">
            <a:avLst>
              <a:gd name="adj" fmla="val 78936"/>
            </a:avLst>
          </a:prstGeom>
          <a:solidFill>
            <a:schemeClr val="accent1">
              <a:alpha val="4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Rectangle 1"/>
          <p:cNvSpPr txBox="1">
            <a:spLocks noChangeArrowheads="1"/>
          </p:cNvSpPr>
          <p:nvPr/>
        </p:nvSpPr>
        <p:spPr>
          <a:xfrm>
            <a:off x="1742661" y="5730701"/>
            <a:ext cx="8448261" cy="634723"/>
          </a:xfrm>
          <a:prstGeom prst="rect">
            <a:avLst/>
          </a:prstGeom>
        </p:spPr>
        <p:txBody>
          <a:bodyPr vert="horz" wrap="square" lIns="82945" tIns="17601" rIns="82945" bIns="41473" numCol="1" anchor="t" anchorCtr="0" compatLnSpc="1">
            <a:prstTxWarp prst="textNoShape">
              <a:avLst/>
            </a:prstTxWarp>
            <a:normAutofit fontScale="92500" lnSpcReduction="20000"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600" b="0" kern="1200">
                <a:solidFill>
                  <a:schemeClr val="tx2"/>
                </a:solidFill>
                <a:latin typeface="+mj-lt"/>
                <a:ea typeface="Arial" charset="0"/>
                <a:cs typeface="Arial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2"/>
                </a:solidFill>
                <a:latin typeface="Georgia" pitchFamily="18" charset="0"/>
                <a:ea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2"/>
                </a:solidFill>
                <a:latin typeface="Georgia" pitchFamily="18" charset="0"/>
                <a:ea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2"/>
                </a:solidFill>
                <a:latin typeface="Georgia" pitchFamily="18" charset="0"/>
                <a:ea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2"/>
                </a:solidFill>
                <a:latin typeface="Georgia" pitchFamily="18" charset="0"/>
                <a:ea typeface="Arial" charset="0"/>
                <a:cs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eorgia" pitchFamily="18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eorgia" pitchFamily="18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eorgia" pitchFamily="18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eorgia" pitchFamily="18" charset="0"/>
              </a:defRPr>
            </a:lvl9pPr>
          </a:lstStyle>
          <a:p>
            <a:pPr marL="309563" indent="-309563" algn="ctr" eaLnBrk="1" hangingPunct="1">
              <a:lnSpc>
                <a:spcPct val="80000"/>
              </a:lnSpc>
              <a:spcAft>
                <a:spcPts val="0"/>
              </a:spcAft>
              <a:tabLst>
                <a:tab pos="0" algn="l"/>
                <a:tab pos="655200" algn="l"/>
                <a:tab pos="1314000" algn="l"/>
                <a:tab pos="1969200" algn="l"/>
                <a:tab pos="2624400" algn="l"/>
                <a:tab pos="3283200" algn="l"/>
                <a:tab pos="3938400" algn="l"/>
                <a:tab pos="4597200" algn="l"/>
                <a:tab pos="5252400" algn="l"/>
                <a:tab pos="5907600" algn="l"/>
                <a:tab pos="6566400" algn="l"/>
                <a:tab pos="7221600" algn="l"/>
                <a:tab pos="7880400" algn="l"/>
              </a:tabLst>
            </a:pPr>
            <a:r>
              <a:rPr kumimoji="0" lang="ru-RU" sz="1900">
                <a:solidFill>
                  <a:schemeClr val="tx1"/>
                </a:solidFill>
              </a:rPr>
              <a:t>Линии временного сдвига</a:t>
            </a:r>
            <a:r>
              <a:rPr kumimoji="0" lang="en-US" sz="1900">
                <a:solidFill>
                  <a:schemeClr val="tx1"/>
                </a:solidFill>
              </a:rPr>
              <a:t>, </a:t>
            </a:r>
            <a:r>
              <a:rPr kumimoji="0" lang="ru-RU" sz="1900">
                <a:solidFill>
                  <a:schemeClr val="tx1"/>
                </a:solidFill>
              </a:rPr>
              <a:t>построенные по результатам анализа</a:t>
            </a:r>
          </a:p>
          <a:p>
            <a:pPr marL="309563" indent="-309563" algn="ctr" eaLnBrk="1" hangingPunct="1">
              <a:lnSpc>
                <a:spcPct val="80000"/>
              </a:lnSpc>
              <a:spcAft>
                <a:spcPts val="0"/>
              </a:spcAft>
              <a:tabLst>
                <a:tab pos="0" algn="l"/>
                <a:tab pos="655200" algn="l"/>
                <a:tab pos="1314000" algn="l"/>
                <a:tab pos="1969200" algn="l"/>
                <a:tab pos="2624400" algn="l"/>
                <a:tab pos="3283200" algn="l"/>
                <a:tab pos="3938400" algn="l"/>
                <a:tab pos="4597200" algn="l"/>
                <a:tab pos="5252400" algn="l"/>
                <a:tab pos="5907600" algn="l"/>
                <a:tab pos="6566400" algn="l"/>
                <a:tab pos="7221600" algn="l"/>
                <a:tab pos="7880400" algn="l"/>
              </a:tabLst>
            </a:pPr>
            <a:r>
              <a:rPr kumimoji="0" lang="ru-RU" sz="1900">
                <a:solidFill>
                  <a:schemeClr val="tx1"/>
                </a:solidFill>
              </a:rPr>
              <a:t>радиосигналов трех спутников попарно КА 80-90 (гр.в.д.), </a:t>
            </a:r>
          </a:p>
          <a:p>
            <a:pPr marL="309563" indent="-309563" algn="ctr" eaLnBrk="1" hangingPunct="1">
              <a:lnSpc>
                <a:spcPct val="80000"/>
              </a:lnSpc>
              <a:spcAft>
                <a:spcPts val="0"/>
              </a:spcAft>
              <a:tabLst>
                <a:tab pos="0" algn="l"/>
                <a:tab pos="655200" algn="l"/>
                <a:tab pos="1314000" algn="l"/>
                <a:tab pos="1969200" algn="l"/>
                <a:tab pos="2624400" algn="l"/>
                <a:tab pos="3283200" algn="l"/>
                <a:tab pos="3938400" algn="l"/>
                <a:tab pos="4597200" algn="l"/>
                <a:tab pos="5252400" algn="l"/>
                <a:tab pos="5907600" algn="l"/>
                <a:tab pos="6566400" algn="l"/>
                <a:tab pos="7221600" algn="l"/>
                <a:tab pos="7880400" algn="l"/>
              </a:tabLst>
            </a:pPr>
            <a:r>
              <a:rPr kumimoji="0" lang="ru-RU" sz="1900">
                <a:solidFill>
                  <a:schemeClr val="tx1"/>
                </a:solidFill>
              </a:rPr>
              <a:t>КА 90-96(гр.в.д.) и КА 40-49(гр.в.д.)</a:t>
            </a:r>
            <a:endParaRPr kumimoji="0" lang="en-US" sz="19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620595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i="1" dirty="0" smtClean="0"/>
              <a:t>Геосинхронная орбита, </a:t>
            </a:r>
            <a:r>
              <a:rPr lang="en-US" i="1" dirty="0" smtClean="0"/>
              <a:t>geosynchronous orbit </a:t>
            </a:r>
            <a:r>
              <a:rPr lang="ru-RU" i="1" dirty="0" smtClean="0"/>
              <a:t>(</a:t>
            </a:r>
            <a:r>
              <a:rPr lang="en-US" i="1" dirty="0" smtClean="0"/>
              <a:t>GSO</a:t>
            </a:r>
            <a:r>
              <a:rPr lang="ru-RU" i="1" dirty="0" smtClean="0"/>
              <a:t>)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2026590"/>
            <a:ext cx="6608083" cy="4486275"/>
          </a:xfrm>
        </p:spPr>
        <p:txBody>
          <a:bodyPr/>
          <a:lstStyle/>
          <a:p>
            <a:r>
              <a:rPr lang="ru-RU" dirty="0" smtClean="0"/>
              <a:t>Семейство орбит с разными наклонениями и эксцентриситетами</a:t>
            </a:r>
          </a:p>
          <a:p>
            <a:r>
              <a:rPr lang="ru-RU" dirty="0" smtClean="0"/>
              <a:t>Далеко (35,786 км), а значит дорогой вывод и слабый сигнал</a:t>
            </a:r>
          </a:p>
        </p:txBody>
      </p:sp>
      <p:pic>
        <p:nvPicPr>
          <p:cNvPr id="2050" name="Picture 2" descr="https://upload.wikimedia.org/wikipedia/commons/c/c2/Qzss-45-0.09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9404" y="1542369"/>
            <a:ext cx="2581275" cy="4324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404837" y="5497388"/>
            <a:ext cx="1373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Орбита </a:t>
            </a:r>
            <a:r>
              <a:rPr lang="en-US" dirty="0" smtClean="0"/>
              <a:t>QZO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429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Заголовок 1"/>
          <p:cNvSpPr>
            <a:spLocks noGrp="1"/>
          </p:cNvSpPr>
          <p:nvPr>
            <p:ph type="title"/>
          </p:nvPr>
        </p:nvSpPr>
        <p:spPr bwMode="auto">
          <a:xfrm>
            <a:off x="1884363" y="5495470"/>
            <a:ext cx="8356600" cy="895391"/>
          </a:xfrm>
          <a:noFill/>
          <a:ln>
            <a:miter lim="800000"/>
            <a:headEnd/>
            <a:tailEnd/>
          </a:ln>
        </p:spPr>
        <p:txBody>
          <a:bodyPr vert="horz" wrap="square" lIns="82945" tIns="41473" rIns="82945" bIns="41473" numCol="1" rtlCol="0" anchor="ctr" anchorCtr="0" compatLnSpc="1">
            <a:prstTxWarp prst="textNoShape">
              <a:avLst/>
            </a:prstTxWarp>
            <a:normAutofit fontScale="90000"/>
          </a:bodyPr>
          <a:lstStyle/>
          <a:p>
            <a:pPr eaLnBrk="1" hangingPunct="1"/>
            <a:r>
              <a:rPr lang="ru-RU" sz="2000" dirty="0"/>
              <a:t>Линии временного и частотного сдвигов, построенные по результатам анализа радиосигнала неизвестной станции (Куба) по КА1 Экспресс-АМ44 (11 </a:t>
            </a:r>
            <a:r>
              <a:rPr lang="ru-RU" sz="2000" dirty="0" err="1"/>
              <a:t>гр.з.д</a:t>
            </a:r>
            <a:r>
              <a:rPr lang="ru-RU" sz="2000" dirty="0"/>
              <a:t>) и КА2 Экспресс-А4 (14 гр. </a:t>
            </a:r>
            <a:r>
              <a:rPr lang="ru-RU" sz="2000" dirty="0" err="1"/>
              <a:t>з.д</a:t>
            </a:r>
            <a:r>
              <a:rPr lang="ru-RU" sz="2000" dirty="0"/>
              <a:t>)</a:t>
            </a:r>
          </a:p>
        </p:txBody>
      </p:sp>
      <p:pic>
        <p:nvPicPr>
          <p:cNvPr id="29699" name="Содержимое 3" descr="Karibe_ref_Dubna_11h,23h_Small"/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2271464" y="715622"/>
            <a:ext cx="7313695" cy="4651014"/>
          </a:xfrm>
          <a:noFill/>
          <a:ln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78584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38282" y="5580736"/>
            <a:ext cx="8572560" cy="780242"/>
          </a:xfrm>
        </p:spPr>
        <p:txBody>
          <a:bodyPr>
            <a:normAutofit fontScale="90000"/>
          </a:bodyPr>
          <a:lstStyle/>
          <a:p>
            <a:r>
              <a:rPr lang="ru-RU" sz="1800" dirty="0"/>
              <a:t>Линии временного и частотного сдвигов, построенные по результатам анализа радиосигнала неизвестной станции (Конакри, Гвинея) по КА1 Экспресс-АМ44 (11 </a:t>
            </a:r>
            <a:r>
              <a:rPr lang="ru-RU" sz="1800" dirty="0" err="1"/>
              <a:t>гр.з.д</a:t>
            </a:r>
            <a:r>
              <a:rPr lang="ru-RU" sz="1800" dirty="0"/>
              <a:t>) и КА2 Экспресс-А4 (14 гр. </a:t>
            </a:r>
            <a:r>
              <a:rPr lang="ru-RU" sz="1800" dirty="0" err="1"/>
              <a:t>з.д</a:t>
            </a:r>
            <a:r>
              <a:rPr lang="ru-RU" sz="1800" dirty="0"/>
              <a:t>)</a:t>
            </a: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9208" y="857873"/>
            <a:ext cx="6851680" cy="4608650"/>
          </a:xfrm>
        </p:spPr>
      </p:pic>
    </p:spTree>
    <p:extLst>
      <p:ext uri="{BB962C8B-B14F-4D97-AF65-F5344CB8AC3E}">
        <p14:creationId xmlns:p14="http://schemas.microsoft.com/office/powerpoint/2010/main" val="3553607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38282" y="5441591"/>
            <a:ext cx="8572560" cy="879697"/>
          </a:xfrm>
        </p:spPr>
        <p:txBody>
          <a:bodyPr>
            <a:normAutofit/>
          </a:bodyPr>
          <a:lstStyle/>
          <a:p>
            <a:r>
              <a:rPr lang="ru-RU" sz="1800" dirty="0"/>
              <a:t>Линии временного и частотного сдвигов, построенные по результатам анализа радиосигнала неизвестной станции</a:t>
            </a:r>
            <a:r>
              <a:rPr lang="en-US" sz="1800" dirty="0"/>
              <a:t> (</a:t>
            </a:r>
            <a:r>
              <a:rPr lang="ru-RU" sz="1800" dirty="0"/>
              <a:t>Конакри, Гвинея) по КА1 Экспресс-АМ44 (11 </a:t>
            </a:r>
            <a:r>
              <a:rPr lang="ru-RU" sz="1800" dirty="0" err="1"/>
              <a:t>гр.з.д</a:t>
            </a:r>
            <a:r>
              <a:rPr lang="ru-RU" sz="1800" dirty="0"/>
              <a:t>) и КА2 Экспресс-А4 (14 гр. </a:t>
            </a:r>
            <a:r>
              <a:rPr lang="ru-RU" sz="1800" dirty="0" err="1"/>
              <a:t>з.д</a:t>
            </a:r>
            <a:r>
              <a:rPr lang="ru-RU" sz="1800" dirty="0"/>
              <a:t>)</a:t>
            </a: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2309" y="867822"/>
            <a:ext cx="4500605" cy="4499320"/>
          </a:xfrm>
        </p:spPr>
      </p:pic>
    </p:spTree>
    <p:extLst>
      <p:ext uri="{BB962C8B-B14F-4D97-AF65-F5344CB8AC3E}">
        <p14:creationId xmlns:p14="http://schemas.microsoft.com/office/powerpoint/2010/main" val="1923410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Заголовок 1"/>
          <p:cNvSpPr>
            <a:spLocks noGrp="1"/>
          </p:cNvSpPr>
          <p:nvPr>
            <p:ph type="title"/>
          </p:nvPr>
        </p:nvSpPr>
        <p:spPr bwMode="auto">
          <a:xfrm>
            <a:off x="1738313" y="571500"/>
            <a:ext cx="8572500" cy="1066800"/>
          </a:xfrm>
          <a:noFill/>
          <a:ln>
            <a:miter lim="800000"/>
            <a:headEnd/>
            <a:tailEnd/>
          </a:ln>
        </p:spPr>
        <p:txBody>
          <a:bodyPr vert="horz" wrap="square" lIns="82945" tIns="41473" rIns="82945" bIns="41473" numCol="1" rtlCol="0" anchor="ctr" anchorCtr="0" compatLnSpc="1">
            <a:prstTxWarp prst="textNoShape">
              <a:avLst/>
            </a:prstTxWarp>
            <a:normAutofit/>
          </a:bodyPr>
          <a:lstStyle/>
          <a:p>
            <a:pPr eaLnBrk="1" hangingPunct="1"/>
            <a:r>
              <a:rPr lang="ru-RU" sz="2400" b="1" dirty="0"/>
              <a:t>Результат обработки сигналов Экспресс-МД1</a:t>
            </a:r>
            <a:r>
              <a:rPr lang="en-US" sz="2400" b="1" dirty="0"/>
              <a:t> (</a:t>
            </a:r>
            <a:r>
              <a:rPr lang="ru-RU" sz="2400" b="1" dirty="0"/>
              <a:t>80,0 </a:t>
            </a:r>
            <a:r>
              <a:rPr lang="ru-RU" sz="2400" b="1" dirty="0" err="1"/>
              <a:t>гр.в.д</a:t>
            </a:r>
            <a:r>
              <a:rPr lang="ru-RU" sz="2400" b="1" dirty="0"/>
              <a:t>.</a:t>
            </a:r>
            <a:r>
              <a:rPr lang="en-US" sz="2400" b="1" dirty="0"/>
              <a:t>)</a:t>
            </a:r>
            <a:r>
              <a:rPr lang="ru-RU" sz="2400" b="1" dirty="0"/>
              <a:t> и </a:t>
            </a:r>
            <a:r>
              <a:rPr lang="en-US" sz="2400" b="1" dirty="0"/>
              <a:t>Taicom-5 (75,8 </a:t>
            </a:r>
            <a:r>
              <a:rPr lang="ru-RU" sz="2400" b="1" dirty="0" err="1"/>
              <a:t>гр.в.д</a:t>
            </a:r>
            <a:r>
              <a:rPr lang="ru-RU" sz="2400" b="1" dirty="0"/>
              <a:t>.</a:t>
            </a:r>
            <a:r>
              <a:rPr lang="en-US" sz="2400" b="1" dirty="0"/>
              <a:t>)</a:t>
            </a:r>
            <a:endParaRPr lang="ru-RU" sz="2400" b="1" dirty="0"/>
          </a:p>
        </p:txBody>
      </p:sp>
      <p:pic>
        <p:nvPicPr>
          <p:cNvPr id="27651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54189" y="1391478"/>
            <a:ext cx="8720137" cy="5263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017013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Название 1"/>
          <p:cNvSpPr>
            <a:spLocks noGrp="1"/>
          </p:cNvSpPr>
          <p:nvPr>
            <p:ph type="title"/>
          </p:nvPr>
        </p:nvSpPr>
        <p:spPr bwMode="auto">
          <a:xfrm>
            <a:off x="1738313" y="780219"/>
            <a:ext cx="8572500" cy="621196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r>
              <a:rPr lang="ru-RU" sz="2400" b="1" dirty="0">
                <a:cs typeface="Arial" pitchFamily="34" charset="0"/>
              </a:rPr>
              <a:t>Результаты экспериментальных исследований</a:t>
            </a:r>
          </a:p>
        </p:txBody>
      </p:sp>
      <p:sp>
        <p:nvSpPr>
          <p:cNvPr id="34818" name="Содержимое 2"/>
          <p:cNvSpPr>
            <a:spLocks noGrp="1"/>
          </p:cNvSpPr>
          <p:nvPr>
            <p:ph idx="1"/>
          </p:nvPr>
        </p:nvSpPr>
        <p:spPr bwMode="auto">
          <a:xfrm>
            <a:off x="1007707" y="2062164"/>
            <a:ext cx="8907820" cy="3424237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marL="457200" indent="-457200">
              <a:spcBef>
                <a:spcPct val="0"/>
              </a:spcBef>
              <a:buFont typeface="Wingdings" pitchFamily="2" charset="2"/>
              <a:buChar char="ü"/>
            </a:pPr>
            <a:r>
              <a:rPr lang="ru-RU" dirty="0" smtClean="0">
                <a:cs typeface="Arial" pitchFamily="34" charset="0"/>
              </a:rPr>
              <a:t>Разработаны и отлажены базовые программные модули сбора и обработки сигналов КА, определения местоположения ЗСГСС и выноса в натуру</a:t>
            </a:r>
            <a:r>
              <a:rPr lang="en-US" dirty="0" smtClean="0">
                <a:cs typeface="Arial" pitchFamily="34" charset="0"/>
              </a:rPr>
              <a:t>.</a:t>
            </a:r>
            <a:endParaRPr lang="ru-RU" dirty="0" smtClean="0">
              <a:cs typeface="Arial" pitchFamily="34" charset="0"/>
            </a:endParaRPr>
          </a:p>
          <a:p>
            <a:pPr marL="457200" indent="-457200">
              <a:spcBef>
                <a:spcPct val="0"/>
              </a:spcBef>
              <a:buFont typeface="Wingdings" pitchFamily="2" charset="2"/>
              <a:buChar char="ü"/>
            </a:pPr>
            <a:r>
              <a:rPr lang="ru-RU" dirty="0" smtClean="0">
                <a:cs typeface="Arial" pitchFamily="34" charset="0"/>
              </a:rPr>
              <a:t>Подтверждена возможность определения местоположения ЗСГСС с точностью не менее 20 км.</a:t>
            </a:r>
          </a:p>
          <a:p>
            <a:pPr marL="457200" indent="-457200">
              <a:spcBef>
                <a:spcPct val="0"/>
              </a:spcBef>
              <a:buFont typeface="Wingdings" pitchFamily="2" charset="2"/>
              <a:buChar char="ü"/>
            </a:pPr>
            <a:r>
              <a:rPr lang="ru-RU" dirty="0" smtClean="0">
                <a:cs typeface="Arial" pitchFamily="34" charset="0"/>
              </a:rPr>
              <a:t>Разработана структура и состав наземного стационарного пункта системы контроля и определения местоположения (СКО) ЗСГСС</a:t>
            </a:r>
            <a:r>
              <a:rPr lang="en-US" dirty="0" smtClean="0">
                <a:cs typeface="Arial" pitchFamily="34" charset="0"/>
              </a:rPr>
              <a:t>.</a:t>
            </a:r>
            <a:endParaRPr lang="ru-RU" dirty="0" smtClean="0">
              <a:cs typeface="Arial" pitchFamily="34" charset="0"/>
            </a:endParaRPr>
          </a:p>
          <a:p>
            <a:pPr marL="457200" indent="-457200">
              <a:spcBef>
                <a:spcPct val="0"/>
              </a:spcBef>
              <a:buFont typeface="Wingdings" pitchFamily="2" charset="2"/>
              <a:buChar char="ü"/>
            </a:pPr>
            <a:endParaRPr lang="ru-RU" dirty="0" smtClean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623648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Список литературы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kaf401.rloc.ru/SNS/Orbits.html</a:t>
            </a:r>
            <a:endParaRPr lang="ru-RU" dirty="0" smtClean="0"/>
          </a:p>
          <a:p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kaf401.rloc.ru</a:t>
            </a:r>
            <a:endParaRPr lang="ru-RU" dirty="0" smtClean="0"/>
          </a:p>
          <a:p>
            <a:r>
              <a:rPr lang="en-US" dirty="0">
                <a:hlinkClick r:id="rId4"/>
              </a:rPr>
              <a:t>http://</a:t>
            </a:r>
            <a:r>
              <a:rPr lang="en-US" dirty="0" smtClean="0">
                <a:hlinkClick r:id="rId4"/>
              </a:rPr>
              <a:t>vii.sfu-kras.ru/images/libs/Monografiya_Garin_Tyapkin.pdf</a:t>
            </a:r>
            <a:endParaRPr lang="ru-RU" dirty="0" smtClean="0"/>
          </a:p>
          <a:p>
            <a:endParaRPr lang="ru-RU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39642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i="1" dirty="0" smtClean="0"/>
              <a:t>Орбита «Молния»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199" y="1690688"/>
            <a:ext cx="4419601" cy="4486275"/>
          </a:xfrm>
        </p:spPr>
        <p:txBody>
          <a:bodyPr/>
          <a:lstStyle/>
          <a:p>
            <a:r>
              <a:rPr lang="ru-RU" dirty="0" smtClean="0"/>
              <a:t>Семейство орбит с высокими наклонениями и высокими эксцентриситетами</a:t>
            </a:r>
          </a:p>
          <a:p>
            <a:r>
              <a:rPr lang="ru-RU" dirty="0" smtClean="0"/>
              <a:t>Использовались для телевидения в СССР</a:t>
            </a:r>
          </a:p>
          <a:p>
            <a:endParaRPr lang="ru-RU" dirty="0"/>
          </a:p>
          <a:p>
            <a:pPr marL="0" indent="0">
              <a:buNone/>
            </a:pPr>
            <a:r>
              <a:rPr lang="en-US" dirty="0"/>
              <a:t>Highly elliptical </a:t>
            </a:r>
            <a:r>
              <a:rPr lang="en-US" dirty="0" smtClean="0"/>
              <a:t>orbit</a:t>
            </a:r>
            <a:r>
              <a:rPr lang="ru-RU" dirty="0"/>
              <a:t>,</a:t>
            </a:r>
            <a:r>
              <a:rPr lang="ru-RU" dirty="0" smtClean="0"/>
              <a:t> </a:t>
            </a:r>
            <a:r>
              <a:rPr lang="en-US" dirty="0" smtClean="0"/>
              <a:t>HEO</a:t>
            </a:r>
            <a:endParaRPr lang="en-US" dirty="0"/>
          </a:p>
          <a:p>
            <a:endParaRPr lang="ru-RU" dirty="0" smtClean="0"/>
          </a:p>
        </p:txBody>
      </p:sp>
      <p:pic>
        <p:nvPicPr>
          <p:cNvPr id="1026" name="Picture 2" descr="https://upload.wikimedia.org/wikipedia/commons/1/12/NASA_molniya_obliqu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7775" y="1613452"/>
            <a:ext cx="4457700" cy="445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84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i="1" dirty="0" smtClean="0"/>
              <a:t>Солнечно-синхронные орбиты</a:t>
            </a:r>
            <a:endParaRPr lang="en-US" i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Группа орбит, устроенных так, что спутник пролетает над одной и той же точкой в одно и тоже время дня.</a:t>
            </a:r>
          </a:p>
          <a:p>
            <a:r>
              <a:rPr lang="ru-RU" dirty="0"/>
              <a:t>Нужной скорости прецессии можно достичь лишь для определённого диапазона высот орбит (как правило, выбираются значения 600—800 км, с периодами 96—100 мин.), необходимое наклонение для упомянутого диапазона высот около 98</a:t>
            </a:r>
            <a:r>
              <a:rPr lang="ru-RU" dirty="0" smtClean="0"/>
              <a:t>°.</a:t>
            </a:r>
          </a:p>
          <a:p>
            <a:r>
              <a:rPr lang="ru-RU" dirty="0" smtClean="0"/>
              <a:t>Есть отклонения истинного солнечного времени от среднего солнечного времени.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9517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GPS </a:t>
            </a:r>
            <a:r>
              <a:rPr lang="ru-RU" dirty="0" smtClean="0"/>
              <a:t>и другие навигационные системы</a:t>
            </a:r>
            <a:endParaRPr lang="en-US" dirty="0"/>
          </a:p>
        </p:txBody>
      </p:sp>
      <p:graphicFrame>
        <p:nvGraphicFramePr>
          <p:cNvPr id="4" name="Таблица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7324985"/>
              </p:ext>
            </p:extLst>
          </p:nvPr>
        </p:nvGraphicFramePr>
        <p:xfrm>
          <a:off x="415786" y="1431235"/>
          <a:ext cx="11360428" cy="38694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04626"/>
                <a:gridCol w="1808047"/>
                <a:gridCol w="1567541"/>
                <a:gridCol w="1893405"/>
                <a:gridCol w="1900030"/>
                <a:gridCol w="1886779"/>
              </a:tblGrid>
              <a:tr h="595396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GPS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ГЛОНАСС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Galileo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QZSS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err="1" smtClean="0"/>
                        <a:t>Бэйдоу</a:t>
                      </a:r>
                      <a:endParaRPr lang="en-US" dirty="0"/>
                    </a:p>
                  </a:txBody>
                  <a:tcPr/>
                </a:tc>
              </a:tr>
              <a:tr h="585457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Страна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США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Россия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ЕС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Япония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Китай</a:t>
                      </a:r>
                      <a:endParaRPr lang="en-US" dirty="0"/>
                    </a:p>
                  </a:txBody>
                  <a:tcPr/>
                </a:tc>
              </a:tr>
              <a:tr h="449164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Число спутников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32 </a:t>
                      </a:r>
                      <a:r>
                        <a:rPr lang="ru-RU" dirty="0" smtClean="0"/>
                        <a:t>на</a:t>
                      </a:r>
                      <a:r>
                        <a:rPr lang="ru-RU" baseline="0" dirty="0" smtClean="0"/>
                        <a:t> </a:t>
                      </a:r>
                      <a:r>
                        <a:rPr lang="en-US" baseline="0" dirty="0" smtClean="0"/>
                        <a:t>MEO (6 55°x4)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28 </a:t>
                      </a:r>
                      <a:r>
                        <a:rPr lang="ru-RU" dirty="0" smtClean="0"/>
                        <a:t>на</a:t>
                      </a:r>
                      <a:r>
                        <a:rPr lang="ru-RU" baseline="0" dirty="0" smtClean="0"/>
                        <a:t> </a:t>
                      </a:r>
                      <a:r>
                        <a:rPr lang="en-US" baseline="0" dirty="0" smtClean="0"/>
                        <a:t>MEO (3 </a:t>
                      </a: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64,8°x8)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28 </a:t>
                      </a:r>
                      <a:r>
                        <a:rPr lang="ru-RU" dirty="0" smtClean="0"/>
                        <a:t>на</a:t>
                      </a:r>
                      <a:r>
                        <a:rPr lang="ru-RU" baseline="0" dirty="0" smtClean="0"/>
                        <a:t> </a:t>
                      </a:r>
                      <a:r>
                        <a:rPr lang="en-US" baseline="0" dirty="0" smtClean="0"/>
                        <a:t>MEO (3 56</a:t>
                      </a: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°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r>
                        <a:rPr lang="en-US" baseline="0" dirty="0" smtClean="0"/>
                        <a:t>8)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 </a:t>
                      </a:r>
                      <a:r>
                        <a:rPr lang="ru-RU" dirty="0" smtClean="0"/>
                        <a:t>на</a:t>
                      </a:r>
                      <a:r>
                        <a:rPr lang="ru-RU" baseline="0" dirty="0" smtClean="0"/>
                        <a:t> </a:t>
                      </a:r>
                      <a:r>
                        <a:rPr lang="en-US" baseline="0" dirty="0" smtClean="0"/>
                        <a:t>GEO + </a:t>
                      </a:r>
                      <a:r>
                        <a:rPr lang="en-US" dirty="0" smtClean="0"/>
                        <a:t>3 </a:t>
                      </a:r>
                      <a:r>
                        <a:rPr lang="ru-RU" dirty="0" smtClean="0"/>
                        <a:t>на</a:t>
                      </a:r>
                      <a:r>
                        <a:rPr lang="ru-RU" baseline="0" dirty="0" smtClean="0"/>
                        <a:t> </a:t>
                      </a:r>
                      <a:r>
                        <a:rPr lang="en-US" baseline="0" dirty="0" smtClean="0"/>
                        <a:t>GSO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5 на </a:t>
                      </a:r>
                      <a:r>
                        <a:rPr lang="en-US" dirty="0" smtClean="0"/>
                        <a:t>GEO</a:t>
                      </a:r>
                      <a:r>
                        <a:rPr lang="en-US" baseline="0" dirty="0" smtClean="0"/>
                        <a:t> + 3 </a:t>
                      </a:r>
                      <a:r>
                        <a:rPr lang="ru-RU" baseline="0" dirty="0" smtClean="0"/>
                        <a:t>на </a:t>
                      </a:r>
                      <a:r>
                        <a:rPr lang="en-US" baseline="0" dirty="0" smtClean="0"/>
                        <a:t>GSO </a:t>
                      </a:r>
                      <a:r>
                        <a:rPr lang="ru-RU" baseline="0" dirty="0" smtClean="0"/>
                        <a:t>+ 27 на </a:t>
                      </a:r>
                      <a:r>
                        <a:rPr lang="en-US" baseline="0" dirty="0" smtClean="0"/>
                        <a:t>MEO (3 55</a:t>
                      </a: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°x8)</a:t>
                      </a:r>
                      <a:endParaRPr lang="en-US" dirty="0"/>
                    </a:p>
                  </a:txBody>
                  <a:tcPr/>
                </a:tc>
              </a:tr>
              <a:tr h="585457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Система координат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WGS</a:t>
                      </a:r>
                      <a:r>
                        <a:rPr lang="en-US" baseline="0" dirty="0" smtClean="0"/>
                        <a:t> 84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ПЗ</a:t>
                      </a:r>
                      <a:r>
                        <a:rPr lang="ru-RU" baseline="0" dirty="0" smtClean="0"/>
                        <a:t> 90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GTRF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JGS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CGCS2000</a:t>
                      </a:r>
                      <a:endParaRPr lang="en-US" dirty="0"/>
                    </a:p>
                  </a:txBody>
                  <a:tcPr/>
                </a:tc>
              </a:tr>
              <a:tr h="585457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Частоты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1575.42 MHz</a:t>
                      </a:r>
                    </a:p>
                    <a:p>
                      <a:pPr algn="ctr"/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1227.6 MHz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1602 МГц</a:t>
                      </a:r>
                    </a:p>
                    <a:p>
                      <a:pPr algn="ctr"/>
                      <a:r>
                        <a:rPr lang="ru-RU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1246 МГц</a:t>
                      </a:r>
                    </a:p>
                    <a:p>
                      <a:pPr algn="ctr"/>
                      <a:r>
                        <a:rPr lang="ru-RU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1202</a:t>
                      </a: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r>
                        <a:rPr lang="ru-RU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025 МГц</a:t>
                      </a:r>
                    </a:p>
                    <a:p>
                      <a:pPr algn="ctr"/>
                      <a:r>
                        <a:rPr lang="ru-RU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1600</a:t>
                      </a: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r>
                        <a:rPr lang="ru-RU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995 МГц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1575.42 MHz</a:t>
                      </a:r>
                    </a:p>
                    <a:p>
                      <a:pPr algn="ctr"/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1191.795 MHz</a:t>
                      </a:r>
                    </a:p>
                    <a:p>
                      <a:pPr algn="ctr"/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1278.75 MHz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1575.42</a:t>
                      </a:r>
                      <a:r>
                        <a:rPr lang="en-US" dirty="0" smtClean="0"/>
                        <a:t> MHz</a:t>
                      </a:r>
                    </a:p>
                    <a:p>
                      <a:pPr algn="ctr"/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1227.6 MHz</a:t>
                      </a:r>
                    </a:p>
                    <a:p>
                      <a:pPr algn="ctr"/>
                      <a:r>
                        <a:rPr lang="en-US" dirty="0" smtClean="0"/>
                        <a:t>1176.45 MHz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1575.42 MHz</a:t>
                      </a:r>
                      <a:endParaRPr lang="ru-RU" sz="1800" b="1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1191.795 MHz</a:t>
                      </a:r>
                      <a:endParaRPr lang="ru-RU" sz="1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1268.52 MHz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96011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dk1"/>
                </a:solidFill>
              </a:rPr>
              <a:t>China Geo Coordinate System (CGCS 2000)</a:t>
            </a:r>
            <a:endParaRPr lang="en-US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2809" y="1789043"/>
            <a:ext cx="4157439" cy="410486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12881" y="1789043"/>
            <a:ext cx="489218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 smtClean="0"/>
              <a:t>Построена на основе </a:t>
            </a:r>
            <a:r>
              <a:rPr lang="en-US" sz="2800" dirty="0"/>
              <a:t>WGS </a:t>
            </a:r>
            <a:r>
              <a:rPr lang="en-US" sz="2800" dirty="0" smtClean="0"/>
              <a:t>84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 smtClean="0"/>
              <a:t>Образована с помощью сдвига широты и долготы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 smtClean="0"/>
              <a:t>Секретна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525347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9037" y="1825625"/>
            <a:ext cx="6181725" cy="3438525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222614"/>
            <a:ext cx="10515600" cy="1325563"/>
          </a:xfrm>
        </p:spPr>
        <p:txBody>
          <a:bodyPr/>
          <a:lstStyle/>
          <a:p>
            <a:r>
              <a:rPr lang="ru-RU" dirty="0" smtClean="0"/>
              <a:t>ГНСС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586273" y="1507942"/>
                <a:ext cx="5683898" cy="4351338"/>
              </a:xfrm>
            </p:spPr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r>
                  <a:rPr lang="ru-RU" sz="2400" dirty="0" smtClean="0"/>
                  <a:t>Трилатерация? Не совсем! И тем более не триангуляция!</a:t>
                </a:r>
                <a:endParaRPr lang="en-US" sz="2400" dirty="0" smtClean="0"/>
              </a:p>
              <a:p>
                <a:endParaRPr lang="ru-RU" sz="2400" dirty="0" smtClean="0"/>
              </a:p>
              <a:p>
                <a:endParaRPr lang="ru-RU" sz="2400" dirty="0"/>
              </a:p>
              <a:p>
                <a:endParaRPr lang="en-US" sz="2400" dirty="0"/>
              </a:p>
              <a:p>
                <a:pPr marL="0" indent="0">
                  <a:buNone/>
                </a:pPr>
                <a:r>
                  <a:rPr lang="ru-RU" sz="2400" i="1" dirty="0" smtClean="0"/>
                  <a:t>с</a:t>
                </a:r>
                <a:r>
                  <a:rPr lang="ru-RU" sz="2400" dirty="0" smtClean="0"/>
                  <a:t> – скорость света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acc>
                  </m:oMath>
                </a14:m>
                <a:r>
                  <a:rPr lang="en-US" sz="2400" dirty="0" smtClean="0"/>
                  <a:t> – </a:t>
                </a:r>
                <a:r>
                  <a:rPr lang="ru-RU" sz="2400" dirty="0" smtClean="0"/>
                  <a:t>расстояния между спутником и приемником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acc>
                    <m:r>
                      <a:rPr lang="ru-RU" sz="2400" b="0" i="1" smtClean="0">
                        <a:latin typeface="Cambria Math" panose="02040503050406030204" pitchFamily="18" charset="0"/>
                      </a:rPr>
                      <m:t>,</m:t>
                    </m:r>
                    <m:acc>
                      <m:accPr>
                        <m:chr m:val="⃗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acc>
                  </m:oMath>
                </a14:m>
                <a:r>
                  <a:rPr lang="ru-RU" sz="2400" dirty="0" smtClean="0"/>
                  <a:t>,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sz="2400" dirty="0"/>
                  <a:t> – </a:t>
                </a:r>
                <a:r>
                  <a:rPr lang="ru-RU" sz="2400" dirty="0" smtClean="0"/>
                  <a:t>координаты спутников</a:t>
                </a:r>
              </a:p>
              <a:p>
                <a:pPr marL="0" indent="0">
                  <a:buNone/>
                </a:pPr>
                <a:r>
                  <a:rPr lang="en-US" sz="2400" dirty="0" smtClean="0"/>
                  <a:t>x</a:t>
                </a:r>
                <a14:m>
                  <m:oMath xmlns:m="http://schemas.openxmlformats.org/officeDocument/2006/math">
                    <m:r>
                      <a:rPr lang="ru-RU" sz="24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ru-RU" sz="2400" dirty="0"/>
                  <a:t>,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sz="2400" dirty="0"/>
                  <a:t> – </a:t>
                </a:r>
                <a:r>
                  <a:rPr lang="ru-RU" sz="2400" dirty="0"/>
                  <a:t>координаты </a:t>
                </a:r>
                <a:r>
                  <a:rPr lang="ru-RU" sz="2400" dirty="0" smtClean="0"/>
                  <a:t>приемника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acc>
                    <m:r>
                      <a:rPr lang="ru-RU" sz="2400" i="1">
                        <a:latin typeface="Cambria Math" panose="02040503050406030204" pitchFamily="18" charset="0"/>
                      </a:rPr>
                      <m:t>,</m:t>
                    </m:r>
                    <m:acc>
                      <m:accPr>
                        <m:chr m:val="⃗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e>
                    </m:acc>
                  </m:oMath>
                </a14:m>
                <a:r>
                  <a:rPr lang="ru-RU" sz="2400" dirty="0"/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2400" dirty="0"/>
                  <a:t>– </a:t>
                </a:r>
                <a:r>
                  <a:rPr lang="ru-RU" sz="2400" dirty="0" smtClean="0"/>
                  <a:t>времена излучения и приема сигнала, ошибка времени на приемнике</a:t>
                </a:r>
                <a:endParaRPr lang="ru-RU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6273" y="1507942"/>
                <a:ext cx="5683898" cy="4351338"/>
              </a:xfrm>
              <a:blipFill rotWithShape="0">
                <a:blip r:embed="rId3"/>
                <a:stretch>
                  <a:fillRect l="-1393" t="-28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586273" y="2475587"/>
                <a:ext cx="5608458" cy="3579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⃗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</m:e>
                          </m:ac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273" y="2475587"/>
                <a:ext cx="5608458" cy="357918"/>
              </a:xfrm>
              <a:prstGeom prst="rect">
                <a:avLst/>
              </a:prstGeom>
              <a:blipFill rotWithShape="0">
                <a:blip r:embed="rId4"/>
                <a:stretch>
                  <a:fillRect t="-30508" b="-220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94677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1905</TotalTime>
  <Words>1772</Words>
  <Application>Microsoft Office PowerPoint</Application>
  <PresentationFormat>Широкоэкранный</PresentationFormat>
  <Paragraphs>266</Paragraphs>
  <Slides>45</Slides>
  <Notes>10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45</vt:i4>
      </vt:variant>
    </vt:vector>
  </HeadingPairs>
  <TitlesOfParts>
    <vt:vector size="54" baseType="lpstr">
      <vt:lpstr>Arial</vt:lpstr>
      <vt:lpstr>Calibri</vt:lpstr>
      <vt:lpstr>Calibri Light</vt:lpstr>
      <vt:lpstr>Cambria Math</vt:lpstr>
      <vt:lpstr>Georgia</vt:lpstr>
      <vt:lpstr>Symbol</vt:lpstr>
      <vt:lpstr>Times New Roman</vt:lpstr>
      <vt:lpstr>Wingdings</vt:lpstr>
      <vt:lpstr>Тема Office</vt:lpstr>
      <vt:lpstr>GPS и геолокация</vt:lpstr>
      <vt:lpstr>Спутниковые орбиты</vt:lpstr>
      <vt:lpstr>Геостационарная орбита, geosynchronous equatorial orbit (GEO)</vt:lpstr>
      <vt:lpstr>Геосинхронная орбита, geosynchronous orbit (GSO)</vt:lpstr>
      <vt:lpstr>Орбита «Молния»</vt:lpstr>
      <vt:lpstr>Солнечно-синхронные орбиты</vt:lpstr>
      <vt:lpstr>GPS и другие навигационные системы</vt:lpstr>
      <vt:lpstr>China Geo Coordinate System (CGCS 2000)</vt:lpstr>
      <vt:lpstr>ГНСС</vt:lpstr>
      <vt:lpstr>Поиск координат</vt:lpstr>
      <vt:lpstr>Ошибки определения дальности</vt:lpstr>
      <vt:lpstr>Ошибки вычисления местоположения</vt:lpstr>
      <vt:lpstr>GDoP ГЛОНАСС</vt:lpstr>
      <vt:lpstr>GDoP ГЛОНАСС</vt:lpstr>
      <vt:lpstr>Системы поправок (SBAS)</vt:lpstr>
      <vt:lpstr>WAAS</vt:lpstr>
      <vt:lpstr>СДКМ</vt:lpstr>
      <vt:lpstr>МДПС</vt:lpstr>
      <vt:lpstr>RTK</vt:lpstr>
      <vt:lpstr>Система контроля и определения местоположения наземных станций геостационарных спутниковых систем связи</vt:lpstr>
      <vt:lpstr>План рассказа</vt:lpstr>
      <vt:lpstr>КОНТРОЛЬ МЕСТОПОЛОЖЕНИЯ НАЗЕМНЫХ СТАНЦИЙ ГЕОСТАЦИОНАРНОЙ СПУТНИКОВОЙ СВЯЗИ (ЗСГСС) </vt:lpstr>
      <vt:lpstr>РЕШЕНИЕ ЗАДАЧИ ОПРЕДЕЛЕНИЯ МЕСТОПОЛОЖЕНИЯ ЗСГСС </vt:lpstr>
      <vt:lpstr>Схема расположения элементов ГСС</vt:lpstr>
      <vt:lpstr>Математическое представление метода определения местоположения неизвестной ЗСГСС </vt:lpstr>
      <vt:lpstr>Презентация PowerPoint</vt:lpstr>
      <vt:lpstr>Необходимые условия решения задачи определения местоположения ЗСГСС </vt:lpstr>
      <vt:lpstr>Метод определения местоположения ЗСГСС</vt:lpstr>
      <vt:lpstr>Необходимость использования КА иностранных государств в качестве боковых</vt:lpstr>
      <vt:lpstr>Спектры сигналов с основного и бокового КА</vt:lpstr>
      <vt:lpstr>Частотно-временная зависимость огибающей корреляционной функции сигналов основного и бокового КА</vt:lpstr>
      <vt:lpstr>Точность</vt:lpstr>
      <vt:lpstr>Точность метода DFOA, зависимость от времени суток</vt:lpstr>
      <vt:lpstr>Точность метода DFOA, зависимость от местоположения вредителя</vt:lpstr>
      <vt:lpstr>Точность. Выводы.</vt:lpstr>
      <vt:lpstr>Презентация PowerPoint</vt:lpstr>
      <vt:lpstr>Презентация PowerPoint</vt:lpstr>
      <vt:lpstr>Презентация PowerPoint</vt:lpstr>
      <vt:lpstr>Презентация PowerPoint</vt:lpstr>
      <vt:lpstr>Линии временного и частотного сдвигов, построенные по результатам анализа радиосигнала неизвестной станции (Куба) по КА1 Экспресс-АМ44 (11 гр.з.д) и КА2 Экспресс-А4 (14 гр. з.д)</vt:lpstr>
      <vt:lpstr>Линии временного и частотного сдвигов, построенные по результатам анализа радиосигнала неизвестной станции (Конакри, Гвинея) по КА1 Экспресс-АМ44 (11 гр.з.д) и КА2 Экспресс-А4 (14 гр. з.д)</vt:lpstr>
      <vt:lpstr>Линии временного и частотного сдвигов, построенные по результатам анализа радиосигнала неизвестной станции (Конакри, Гвинея) по КА1 Экспресс-АМ44 (11 гр.з.д) и КА2 Экспресс-А4 (14 гр. з.д)</vt:lpstr>
      <vt:lpstr>Результат обработки сигналов Экспресс-МД1 (80,0 гр.в.д.) и Taicom-5 (75,8 гр.в.д.)</vt:lpstr>
      <vt:lpstr>Результаты экспериментальных исследований</vt:lpstr>
      <vt:lpstr>Список литературы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GPS и геолокация</dc:title>
  <dc:creator>Александр Дерендяев</dc:creator>
  <cp:lastModifiedBy>Александр Дерендяев</cp:lastModifiedBy>
  <cp:revision>59</cp:revision>
  <dcterms:created xsi:type="dcterms:W3CDTF">2020-11-03T16:46:57Z</dcterms:created>
  <dcterms:modified xsi:type="dcterms:W3CDTF">2022-09-13T09:07:20Z</dcterms:modified>
</cp:coreProperties>
</file>